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en-GB"/>
    </a:defPPr>
    <a:lvl1pPr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itchFamily="34" charset="0"/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1pPr>
    <a:lvl2pPr marL="457200"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itchFamily="34" charset="0"/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2pPr>
    <a:lvl3pPr marL="914400"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itchFamily="34" charset="0"/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3pPr>
    <a:lvl4pPr marL="1371600"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itchFamily="34" charset="0"/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4pPr>
    <a:lvl5pPr marL="1828800" algn="l" defTabSz="457200" rtl="0" fontAlgn="base">
      <a:lnSpc>
        <a:spcPct val="87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pitchFamily="34" charset="0"/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5pPr>
    <a:lvl6pPr marL="2286000" algn="r" defTabSz="914400" rtl="1" eaLnBrk="1" latinLnBrk="0" hangingPunct="1"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6pPr>
    <a:lvl7pPr marL="2743200" algn="r" defTabSz="914400" rtl="1" eaLnBrk="1" latinLnBrk="0" hangingPunct="1"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7pPr>
    <a:lvl8pPr marL="3200400" algn="r" defTabSz="914400" rtl="1" eaLnBrk="1" latinLnBrk="0" hangingPunct="1"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8pPr>
    <a:lvl9pPr marL="3657600" algn="r" defTabSz="914400" rtl="1" eaLnBrk="1" latinLnBrk="0" hangingPunct="1">
      <a:defRPr kern="1200">
        <a:solidFill>
          <a:schemeClr val="bg1"/>
        </a:solidFill>
        <a:latin typeface="Arial" pitchFamily="34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6470650"/>
            <a:ext cx="0" cy="14331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ar-IQ" smtClean="0"/>
          </a:p>
        </p:txBody>
      </p:sp>
    </p:spTree>
    <p:extLst>
      <p:ext uri="{BB962C8B-B14F-4D97-AF65-F5344CB8AC3E}">
        <p14:creationId xmlns:p14="http://schemas.microsoft.com/office/powerpoint/2010/main" val="30610938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194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76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96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194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04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15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25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35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45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56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266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5C30812-4E30-4999-8C2B-B635C7DE79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607A268-BDE2-4972-9FC2-DDE9778962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C2136DF-3F35-48F0-BD02-71D987C67DF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6425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0425" cy="47307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2425" cy="47307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</p:spPr>
        <p:txBody>
          <a:bodyPr/>
          <a:lstStyle>
            <a:lvl1pPr>
              <a:defRPr/>
            </a:lvl1pPr>
          </a:lstStyle>
          <a:p>
            <a:fld id="{A6073946-A0E3-4D82-9FA4-73CC09F4FD7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6425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6613" y="1600200"/>
            <a:ext cx="4037012" cy="452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0425" cy="47307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2425" cy="47307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0425" cy="473075"/>
          </a:xfrm>
        </p:spPr>
        <p:txBody>
          <a:bodyPr/>
          <a:lstStyle>
            <a:lvl1pPr>
              <a:defRPr/>
            </a:lvl1pPr>
          </a:lstStyle>
          <a:p>
            <a:fld id="{4C2DA3A0-9B40-4823-946E-916F24762B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EA33A56-7841-4EDF-9542-21C95530968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17513D-A594-46AB-8472-82C9EB1526D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40E2DC-93EC-4617-B956-81F2477446A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CE6C1C1-462B-49B6-9AF0-45F9BD9D122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90F289-8383-4FCA-88C9-793FCBE908E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58F0548-6FA8-45FD-A7D2-CE2193817F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8F0A25-3256-43B5-9EFE-50F3721E399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D9B39E0-C757-4995-A047-DCDED1AA45E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2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BFAFF2C6-DDA6-4880-AA92-B85220A7BC8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Arial Unicode MS" pitchFamily="34" charset="-128"/>
        </a:defRPr>
      </a:lvl2pPr>
      <a:lvl3pPr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Arial Unicode MS" pitchFamily="34" charset="-128"/>
        </a:defRPr>
      </a:lvl3pPr>
      <a:lvl4pPr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Arial Unicode MS" pitchFamily="34" charset="-128"/>
        </a:defRPr>
      </a:lvl4pPr>
      <a:lvl5pPr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Arial Unicode MS" pitchFamily="34" charset="-128"/>
        </a:defRPr>
      </a:lvl5pPr>
      <a:lvl6pPr marL="457200"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Arial Unicode MS" pitchFamily="34" charset="-128"/>
        </a:defRPr>
      </a:lvl6pPr>
      <a:lvl7pPr marL="914400"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Arial Unicode MS" pitchFamily="34" charset="-128"/>
        </a:defRPr>
      </a:lvl7pPr>
      <a:lvl8pPr marL="1371600"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Arial Unicode MS" pitchFamily="34" charset="-128"/>
        </a:defRPr>
      </a:lvl8pPr>
      <a:lvl9pPr marL="1828800" algn="ctr" defTabSz="457200" rtl="0" fontAlgn="base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Arial Unicode MS" pitchFamily="34" charset="-128"/>
        </a:defRPr>
      </a:lvl9pPr>
    </p:titleStyle>
    <p:bodyStyle>
      <a:lvl1pPr marL="339725" indent="-339725" algn="l" defTabSz="457200" rtl="0" fontAlgn="base">
        <a:lnSpc>
          <a:spcPct val="87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fontAlgn="base">
        <a:lnSpc>
          <a:spcPct val="87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87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8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85800"/>
            <a:ext cx="9067800" cy="6008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hangingPunct="0">
              <a:spcBef>
                <a:spcPct val="20000"/>
              </a:spcBef>
            </a:pPr>
            <a:r>
              <a:rPr lang="ar-IQ" sz="5400" b="1" kern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جامعة البصرة– كلية الصيدلة </a:t>
            </a:r>
          </a:p>
          <a:p>
            <a:pPr lvl="0" algn="ctr" rtl="1" eaLnBrk="0" hangingPunct="0">
              <a:spcBef>
                <a:spcPct val="20000"/>
              </a:spcBef>
            </a:pPr>
            <a:r>
              <a:rPr lang="ar-IQ" sz="5400" b="1" kern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فرع الكيمياء الصيدلانية – المرحلة الأولى </a:t>
            </a:r>
          </a:p>
          <a:p>
            <a:pPr lvl="0" algn="ctr" rtl="1" eaLnBrk="0" hangingPunct="0">
              <a:spcBef>
                <a:spcPct val="20000"/>
              </a:spcBef>
            </a:pPr>
            <a:r>
              <a:rPr lang="ar-IQ" sz="5400" b="1" kern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الكيمياء التحليلية </a:t>
            </a:r>
          </a:p>
          <a:p>
            <a:pPr lvl="0" algn="ctr" rtl="1" eaLnBrk="0" hangingPunct="0">
              <a:spcBef>
                <a:spcPct val="20000"/>
              </a:spcBef>
            </a:pPr>
            <a:r>
              <a:rPr lang="ar-IQ" sz="5400" b="1" kern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الأستاذ االدكتور </a:t>
            </a:r>
          </a:p>
          <a:p>
            <a:pPr lvl="0" algn="ctr" rtl="1" eaLnBrk="0" hangingPunct="0">
              <a:spcBef>
                <a:spcPct val="20000"/>
              </a:spcBef>
            </a:pPr>
            <a:r>
              <a:rPr lang="ar-IQ" sz="5400" b="1" kern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حسين </a:t>
            </a:r>
            <a:r>
              <a:rPr lang="ar-IQ" sz="5400" b="1" kern="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ناصر السلمان</a:t>
            </a:r>
            <a:endParaRPr lang="ar-IQ" sz="5400" b="1" kern="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rt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5400" b="1" kern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2022-2021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9088"/>
            <a:ext cx="8229600" cy="1054100"/>
          </a:xfrm>
          <a:ln/>
        </p:spPr>
        <p:txBody>
          <a:bodyPr lIns="0" tIns="0" rIns="0" bIns="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/>
              <a:t>Adding H</a:t>
            </a:r>
            <a:r>
              <a:rPr lang="en-GB" sz="3600" baseline="33000"/>
              <a:t>+ </a:t>
            </a:r>
            <a:r>
              <a:rPr lang="en-GB" sz="3600"/>
              <a:t>or OH</a:t>
            </a:r>
            <a:r>
              <a:rPr lang="en-GB" sz="3600" baseline="33000"/>
              <a:t>-</a:t>
            </a:r>
            <a:r>
              <a:rPr lang="en-GB" sz="3600"/>
              <a:t> to a buffer solution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686800" cy="288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smtClean="0">
                <a:solidFill>
                  <a:srgbClr val="FF0000"/>
                </a:solidFill>
              </a:rPr>
              <a:t>Q.1</a:t>
            </a:r>
            <a:r>
              <a:rPr lang="en-GB" sz="2400" dirty="0" smtClean="0">
                <a:solidFill>
                  <a:srgbClr val="000000"/>
                </a:solidFill>
              </a:rPr>
              <a:t>Calculate </a:t>
            </a:r>
            <a:r>
              <a:rPr lang="en-GB" sz="2400" dirty="0">
                <a:solidFill>
                  <a:srgbClr val="000000"/>
                </a:solidFill>
              </a:rPr>
              <a:t>the effect of adding 10ml of hydrochloric acid of concentration 1.0 mol/L to 1.0L of a buffer containing 0.10mol/L </a:t>
            </a:r>
            <a:r>
              <a:rPr lang="en-GB" sz="2400" dirty="0" err="1">
                <a:solidFill>
                  <a:srgbClr val="000000"/>
                </a:solidFill>
              </a:rPr>
              <a:t>ethanoic</a:t>
            </a:r>
            <a:r>
              <a:rPr lang="en-GB" sz="2400" dirty="0">
                <a:solidFill>
                  <a:srgbClr val="000000"/>
                </a:solidFill>
              </a:rPr>
              <a:t> acid and 0.10mol/L sodium </a:t>
            </a:r>
            <a:r>
              <a:rPr lang="en-GB" sz="2400" dirty="0" err="1">
                <a:solidFill>
                  <a:srgbClr val="000000"/>
                </a:solidFill>
              </a:rPr>
              <a:t>ethanoate</a:t>
            </a:r>
            <a:r>
              <a:rPr lang="en-GB" sz="24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err="1">
                <a:solidFill>
                  <a:srgbClr val="000000"/>
                </a:solidFill>
              </a:rPr>
              <a:t>pK</a:t>
            </a:r>
            <a:r>
              <a:rPr lang="en-GB" sz="2400" baseline="-33000" dirty="0" err="1">
                <a:solidFill>
                  <a:srgbClr val="000000"/>
                </a:solidFill>
              </a:rPr>
              <a:t>a</a:t>
            </a:r>
            <a:r>
              <a:rPr lang="en-GB" sz="2400" dirty="0">
                <a:solidFill>
                  <a:srgbClr val="000000"/>
                </a:solidFill>
              </a:rPr>
              <a:t> of </a:t>
            </a:r>
            <a:r>
              <a:rPr lang="en-GB" sz="2400" dirty="0" err="1">
                <a:solidFill>
                  <a:srgbClr val="000000"/>
                </a:solidFill>
              </a:rPr>
              <a:t>ethanoic</a:t>
            </a:r>
            <a:r>
              <a:rPr lang="en-GB" sz="2400" dirty="0">
                <a:solidFill>
                  <a:srgbClr val="000000"/>
                </a:solidFill>
              </a:rPr>
              <a:t> acid = 4.75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>
              <a:solidFill>
                <a:srgbClr val="000000"/>
              </a:solidFill>
            </a:endParaRP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Step 1 Find the pH of the buffer solution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>
              <a:solidFill>
                <a:srgbClr val="000000"/>
              </a:solidFill>
            </a:endParaRP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43000" y="3878263"/>
            <a:ext cx="5603875" cy="2065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Using the equation pH = </a:t>
            </a:r>
            <a:r>
              <a:rPr lang="en-GB" sz="2400" dirty="0" err="1">
                <a:solidFill>
                  <a:srgbClr val="000000"/>
                </a:solidFill>
              </a:rPr>
              <a:t>pK</a:t>
            </a:r>
            <a:r>
              <a:rPr lang="en-GB" sz="2400" baseline="-25000" dirty="0" err="1">
                <a:solidFill>
                  <a:srgbClr val="000000"/>
                </a:solidFill>
              </a:rPr>
              <a:t>a</a:t>
            </a:r>
            <a:r>
              <a:rPr lang="en-GB" sz="2400" dirty="0">
                <a:solidFill>
                  <a:srgbClr val="000000"/>
                </a:solidFill>
              </a:rPr>
              <a:t> + log </a:t>
            </a:r>
            <a:r>
              <a:rPr lang="en-GB" sz="2400" u="sng" dirty="0">
                <a:solidFill>
                  <a:srgbClr val="000000"/>
                </a:solidFill>
              </a:rPr>
              <a:t>[salt]</a:t>
            </a:r>
          </a:p>
          <a:p>
            <a:pPr marL="739775" lvl="1" indent="-282575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                                                 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000000"/>
                </a:solidFill>
              </a:rPr>
              <a:t>[acid]</a:t>
            </a:r>
          </a:p>
          <a:p>
            <a:pPr marL="739775" lvl="1" indent="-282575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>
              <a:solidFill>
                <a:srgbClr val="000000"/>
              </a:solidFill>
            </a:endParaRPr>
          </a:p>
          <a:p>
            <a:pPr marL="739775" lvl="1" indent="-282575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pH = 4.75 + log </a:t>
            </a:r>
            <a:r>
              <a:rPr lang="en-GB" sz="2400" u="sng" dirty="0">
                <a:solidFill>
                  <a:srgbClr val="000000"/>
                </a:solidFill>
              </a:rPr>
              <a:t>0.10</a:t>
            </a:r>
            <a:r>
              <a:rPr lang="en-GB" sz="2400" dirty="0">
                <a:solidFill>
                  <a:srgbClr val="000000"/>
                </a:solidFill>
              </a:rPr>
              <a:t> = 4.75</a:t>
            </a:r>
          </a:p>
          <a:p>
            <a:pPr marL="739775" lvl="1" indent="-282575">
              <a:lnSpc>
                <a:spcPct val="93000"/>
              </a:lnSpc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                          0.10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585788" y="719138"/>
            <a:ext cx="7415212" cy="1109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>
                <a:solidFill>
                  <a:srgbClr val="000000"/>
                </a:solidFill>
              </a:rPr>
              <a:t>Step 2 Work out the moles of hydrochloric acid added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>
              <a:solidFill>
                <a:srgbClr val="000000"/>
              </a:solidFill>
            </a:endParaRP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5800" y="1371600"/>
            <a:ext cx="7772400" cy="1706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The </a:t>
            </a:r>
            <a:r>
              <a:rPr lang="en-GB" sz="2400" b="1" dirty="0" smtClean="0">
                <a:solidFill>
                  <a:srgbClr val="FF0000"/>
                </a:solidFill>
              </a:rPr>
              <a:t>new concentration </a:t>
            </a:r>
            <a:r>
              <a:rPr lang="en-GB" sz="2400" dirty="0">
                <a:solidFill>
                  <a:srgbClr val="000000"/>
                </a:solidFill>
              </a:rPr>
              <a:t>of hydrochloric acid added = </a:t>
            </a:r>
            <a:endParaRPr lang="en-GB" sz="2400" dirty="0" smtClean="0">
              <a:solidFill>
                <a:srgbClr val="000000"/>
              </a:solidFill>
            </a:endParaRP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</a:rPr>
              <a:t>M</a:t>
            </a:r>
            <a:r>
              <a:rPr lang="en-GB" sz="1600" b="1" dirty="0" smtClean="0">
                <a:solidFill>
                  <a:srgbClr val="000000"/>
                </a:solidFill>
              </a:rPr>
              <a:t>1</a:t>
            </a:r>
            <a:r>
              <a:rPr lang="en-GB" sz="2400" b="1" dirty="0" smtClean="0">
                <a:solidFill>
                  <a:srgbClr val="000000"/>
                </a:solidFill>
              </a:rPr>
              <a:t> X V</a:t>
            </a:r>
            <a:r>
              <a:rPr lang="en-GB" sz="1600" b="1" dirty="0" smtClean="0">
                <a:solidFill>
                  <a:srgbClr val="000000"/>
                </a:solidFill>
              </a:rPr>
              <a:t>1</a:t>
            </a:r>
            <a:r>
              <a:rPr lang="en-GB" sz="2400" b="1" dirty="0" smtClean="0">
                <a:solidFill>
                  <a:srgbClr val="000000"/>
                </a:solidFill>
              </a:rPr>
              <a:t> = M</a:t>
            </a:r>
            <a:r>
              <a:rPr lang="en-GB" sz="1600" b="1" dirty="0" smtClean="0">
                <a:solidFill>
                  <a:srgbClr val="000000"/>
                </a:solidFill>
              </a:rPr>
              <a:t>2</a:t>
            </a:r>
            <a:r>
              <a:rPr lang="en-GB" sz="2400" b="1" dirty="0" smtClean="0">
                <a:solidFill>
                  <a:srgbClr val="000000"/>
                </a:solidFill>
              </a:rPr>
              <a:t> X V</a:t>
            </a:r>
            <a:r>
              <a:rPr lang="en-GB" sz="1600" b="1" dirty="0" smtClean="0">
                <a:solidFill>
                  <a:srgbClr val="000000"/>
                </a:solidFill>
              </a:rPr>
              <a:t>2</a:t>
            </a:r>
            <a:r>
              <a:rPr lang="en-GB" sz="2400" b="1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10ml </a:t>
            </a:r>
            <a:r>
              <a:rPr lang="en-GB" sz="2400" dirty="0">
                <a:solidFill>
                  <a:srgbClr val="000000"/>
                </a:solidFill>
              </a:rPr>
              <a:t>of </a:t>
            </a:r>
            <a:r>
              <a:rPr lang="en-GB" sz="2400" dirty="0" smtClean="0">
                <a:solidFill>
                  <a:srgbClr val="000000"/>
                </a:solidFill>
              </a:rPr>
              <a:t>1.0mol/L / 1000  = 0.010mol/L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>
              <a:solidFill>
                <a:srgbClr val="000000"/>
              </a:solidFill>
            </a:endParaRP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85800" y="2514600"/>
            <a:ext cx="8001000" cy="280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Step 3 Find the resulting pH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>
              <a:solidFill>
                <a:srgbClr val="000000"/>
              </a:solidFill>
            </a:endParaRP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The added H</a:t>
            </a:r>
            <a:r>
              <a:rPr lang="en-GB" sz="2400" baseline="33000" dirty="0">
                <a:solidFill>
                  <a:srgbClr val="000000"/>
                </a:solidFill>
              </a:rPr>
              <a:t>+</a:t>
            </a:r>
            <a:r>
              <a:rPr lang="en-GB" sz="2400" dirty="0">
                <a:solidFill>
                  <a:srgbClr val="000000"/>
                </a:solidFill>
              </a:rPr>
              <a:t> combines with </a:t>
            </a:r>
            <a:r>
              <a:rPr lang="en-GB" sz="2400" dirty="0" err="1">
                <a:solidFill>
                  <a:srgbClr val="000000"/>
                </a:solidFill>
              </a:rPr>
              <a:t>ethanoate</a:t>
            </a:r>
            <a:r>
              <a:rPr lang="en-GB" sz="2400" dirty="0">
                <a:solidFill>
                  <a:srgbClr val="000000"/>
                </a:solidFill>
              </a:rPr>
              <a:t> ions to form </a:t>
            </a:r>
            <a:r>
              <a:rPr lang="en-GB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undissociated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ethanoic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acid</a:t>
            </a:r>
            <a:r>
              <a:rPr lang="en-GB" sz="2400" dirty="0">
                <a:solidFill>
                  <a:srgbClr val="000000"/>
                </a:solidFill>
              </a:rPr>
              <a:t>. The concentration of the </a:t>
            </a:r>
            <a:r>
              <a:rPr lang="en-GB" sz="2400" dirty="0" err="1">
                <a:solidFill>
                  <a:srgbClr val="000000"/>
                </a:solidFill>
              </a:rPr>
              <a:t>undissociated</a:t>
            </a:r>
            <a:r>
              <a:rPr lang="en-GB" sz="2400" dirty="0">
                <a:solidFill>
                  <a:srgbClr val="000000"/>
                </a:solidFill>
              </a:rPr>
              <a:t> acid increases by the amount of </a:t>
            </a:r>
            <a:r>
              <a:rPr lang="en-GB" sz="2400" dirty="0" err="1">
                <a:solidFill>
                  <a:srgbClr val="000000"/>
                </a:solidFill>
              </a:rPr>
              <a:t>H</a:t>
            </a:r>
            <a:r>
              <a:rPr lang="en-GB" sz="2400" baseline="33000" dirty="0" err="1">
                <a:solidFill>
                  <a:srgbClr val="000000"/>
                </a:solidFill>
              </a:rPr>
              <a:t>+</a:t>
            </a:r>
            <a:r>
              <a:rPr lang="en-GB" sz="2400" dirty="0" err="1">
                <a:solidFill>
                  <a:srgbClr val="000000"/>
                </a:solidFill>
              </a:rPr>
              <a:t>added</a:t>
            </a:r>
            <a:r>
              <a:rPr lang="en-GB" sz="2400" dirty="0">
                <a:solidFill>
                  <a:srgbClr val="000000"/>
                </a:solidFill>
              </a:rPr>
              <a:t>  and the concentration of the salt decreases by the same amount. Using the equation for the pH of a buffer find the pH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5021263" cy="179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PH = 4.75 + log </a:t>
            </a:r>
            <a:r>
              <a:rPr lang="en-GB" sz="2400" u="sng" dirty="0">
                <a:solidFill>
                  <a:srgbClr val="000000"/>
                </a:solidFill>
              </a:rPr>
              <a:t>0.10 – 0.010</a:t>
            </a:r>
            <a:r>
              <a:rPr lang="en-GB" sz="2400" dirty="0">
                <a:solidFill>
                  <a:srgbClr val="000000"/>
                </a:solidFill>
              </a:rPr>
              <a:t> = 4.66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                          0.10 + 0.010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log 0.8= - 0.09 </a:t>
            </a:r>
            <a:endParaRPr lang="en-GB" sz="2400" dirty="0">
              <a:solidFill>
                <a:srgbClr val="000000"/>
              </a:solidFill>
            </a:endParaRP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The pH had decreased by 0.09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62000" y="3200400"/>
            <a:ext cx="8229600" cy="1449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u="sng" dirty="0" smtClean="0">
                <a:solidFill>
                  <a:srgbClr val="FF0000"/>
                </a:solidFill>
              </a:rPr>
              <a:t>Note</a:t>
            </a:r>
            <a:r>
              <a:rPr lang="en-GB" sz="2400" dirty="0" smtClean="0">
                <a:solidFill>
                  <a:srgbClr val="000000"/>
                </a:solidFill>
              </a:rPr>
              <a:t>: 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For </a:t>
            </a:r>
            <a:r>
              <a:rPr lang="en-GB" sz="2400" dirty="0">
                <a:solidFill>
                  <a:srgbClr val="000000"/>
                </a:solidFill>
              </a:rPr>
              <a:t>the addition of OH</a:t>
            </a:r>
            <a:r>
              <a:rPr lang="en-GB" sz="2400" baseline="33000" dirty="0">
                <a:solidFill>
                  <a:srgbClr val="000000"/>
                </a:solidFill>
              </a:rPr>
              <a:t>-</a:t>
            </a:r>
            <a:r>
              <a:rPr lang="en-GB" sz="2400" dirty="0">
                <a:solidFill>
                  <a:srgbClr val="000000"/>
                </a:solidFill>
              </a:rPr>
              <a:t> ions the OH combines with H</a:t>
            </a:r>
            <a:r>
              <a:rPr lang="en-GB" sz="2400" baseline="33000" dirty="0">
                <a:solidFill>
                  <a:srgbClr val="000000"/>
                </a:solidFill>
              </a:rPr>
              <a:t>+</a:t>
            </a:r>
            <a:r>
              <a:rPr lang="en-GB" sz="2400" dirty="0">
                <a:solidFill>
                  <a:srgbClr val="000000"/>
                </a:solidFill>
              </a:rPr>
              <a:t> ions to form water so the </a:t>
            </a:r>
            <a:r>
              <a:rPr lang="en-GB" sz="2400" dirty="0" err="1">
                <a:solidFill>
                  <a:srgbClr val="000000"/>
                </a:solidFill>
              </a:rPr>
              <a:t>undissociated</a:t>
            </a:r>
            <a:r>
              <a:rPr lang="en-GB" sz="2400" dirty="0">
                <a:solidFill>
                  <a:srgbClr val="000000"/>
                </a:solidFill>
              </a:rPr>
              <a:t> acid concentration will decrease and the salt concentration will increase.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600200" y="5486400"/>
            <a:ext cx="5002213" cy="687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PH = 4.84 the pH increases by 0.09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228600"/>
            <a:ext cx="7772400" cy="1809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smtClean="0">
                <a:solidFill>
                  <a:srgbClr val="FF0000"/>
                </a:solidFill>
              </a:rPr>
              <a:t>Q.2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Calculate the effect of adding 10ml of sodium hydroxide of concentration 1.0 mol/L to 1.0L of a buffer containing 0.10mol/L acetic acid and 0.10mol/L sodium acetate.</a:t>
            </a:r>
          </a:p>
          <a:p>
            <a:pPr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 err="1" smtClean="0">
                <a:solidFill>
                  <a:srgbClr val="000000"/>
                </a:solidFill>
              </a:rPr>
              <a:t>pK</a:t>
            </a:r>
            <a:r>
              <a:rPr lang="en-GB" sz="2400" baseline="-33000" dirty="0" err="1" smtClean="0">
                <a:solidFill>
                  <a:srgbClr val="000000"/>
                </a:solidFill>
              </a:rPr>
              <a:t>a</a:t>
            </a:r>
            <a:r>
              <a:rPr lang="en-GB" sz="2400" dirty="0" smtClean="0">
                <a:solidFill>
                  <a:srgbClr val="000000"/>
                </a:solidFill>
              </a:rPr>
              <a:t> of </a:t>
            </a:r>
            <a:r>
              <a:rPr lang="en-GB" sz="2400" dirty="0" err="1" smtClean="0">
                <a:solidFill>
                  <a:srgbClr val="000000"/>
                </a:solidFill>
              </a:rPr>
              <a:t>ethanoic</a:t>
            </a:r>
            <a:r>
              <a:rPr lang="en-GB" sz="2400" dirty="0" smtClean="0">
                <a:solidFill>
                  <a:srgbClr val="000000"/>
                </a:solidFill>
              </a:rPr>
              <a:t> acid = 4.75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>
                <a:solidFill>
                  <a:srgbClr val="FF0000"/>
                </a:solidFill>
              </a:rPr>
              <a:t>Buffer solutions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975100"/>
            <a:ext cx="6400800" cy="1755775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>
              <a:buFont typeface="Arial" pitchFamily="34" charset="0"/>
              <a:buNone/>
            </a:pPr>
            <a:r>
              <a:rPr lang="en-US" smtClean="0">
                <a:latin typeface="Blackadder ITC" pitchFamily="82" charset="0"/>
              </a:rPr>
              <a:t>Assistant professor </a:t>
            </a:r>
            <a:endParaRPr lang="en-US" dirty="0" smtClean="0"/>
          </a:p>
          <a:p>
            <a:pPr marL="0" indent="0" algn="ctr">
              <a:buFont typeface="Arial" pitchFamily="34" charset="0"/>
              <a:buNone/>
            </a:pPr>
            <a:r>
              <a:rPr lang="en-US" dirty="0" err="1" smtClean="0"/>
              <a:t>Safaa</a:t>
            </a:r>
            <a:r>
              <a:rPr lang="en-US" dirty="0" smtClean="0"/>
              <a:t> </a:t>
            </a:r>
            <a:r>
              <a:rPr lang="en-US" dirty="0" err="1" smtClean="0"/>
              <a:t>Sabri</a:t>
            </a:r>
            <a:r>
              <a:rPr lang="en-US" dirty="0" smtClean="0"/>
              <a:t> </a:t>
            </a:r>
            <a:r>
              <a:rPr lang="en-US" dirty="0" err="1" smtClean="0"/>
              <a:t>Najim</a:t>
            </a:r>
            <a:r>
              <a:rPr lang="en-US" dirty="0" smtClean="0"/>
              <a:t> </a:t>
            </a:r>
            <a:endParaRPr lang="ar-IQ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body"/>
          </p:nvPr>
        </p:nvSpPr>
        <p:spPr>
          <a:xfrm>
            <a:off x="457200" y="838200"/>
            <a:ext cx="8229600" cy="4525963"/>
          </a:xfrm>
          <a:ln/>
        </p:spPr>
        <p:txBody>
          <a:bodyPr anchor="t"/>
          <a:lstStyle/>
          <a:p>
            <a:pPr marL="606425" indent="-606425" algn="l">
              <a:lnSpc>
                <a:spcPct val="100000"/>
              </a:lnSpc>
              <a:spcBef>
                <a:spcPts val="5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/>
              <a:t>Buffers are solutions that resist changes in pH on the addition of small amounts of acids or bases</a:t>
            </a:r>
          </a:p>
          <a:p>
            <a:pPr marL="606425" indent="-606425" algn="l">
              <a:lnSpc>
                <a:spcPct val="100000"/>
              </a:lnSpc>
              <a:spcBef>
                <a:spcPts val="5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endParaRPr lang="en-GB" sz="2000"/>
          </a:p>
          <a:p>
            <a:pPr marL="606425" indent="-606425" algn="l">
              <a:lnSpc>
                <a:spcPct val="100000"/>
              </a:lnSpc>
              <a:spcBef>
                <a:spcPts val="5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/>
              <a:t>A buffer consists of either</a:t>
            </a:r>
          </a:p>
          <a:p>
            <a:pPr marL="606425" indent="-606425" algn="l">
              <a:lnSpc>
                <a:spcPct val="100000"/>
              </a:lnSpc>
              <a:spcBef>
                <a:spcPts val="5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endParaRPr lang="en-GB" sz="2000"/>
          </a:p>
          <a:p>
            <a:pPr marL="606425" indent="-606425" algn="l">
              <a:lnSpc>
                <a:spcPct val="100000"/>
              </a:lnSpc>
              <a:spcBef>
                <a:spcPts val="500"/>
              </a:spcBef>
              <a:buFont typeface="Arial" pitchFamily="34" charset="0"/>
              <a:buAutoNum type="alphaLcParenR"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/>
              <a:t>A weak acid and the salt of the acid or</a:t>
            </a:r>
          </a:p>
          <a:p>
            <a:pPr marL="606425" indent="-606425" algn="l">
              <a:lnSpc>
                <a:spcPct val="100000"/>
              </a:lnSpc>
              <a:spcBef>
                <a:spcPts val="500"/>
              </a:spcBef>
              <a:buFont typeface="Arial" pitchFamily="34" charset="0"/>
              <a:buAutoNum type="alphaLcParenR"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/>
              <a:t>A weak base and the salt of the base</a:t>
            </a:r>
          </a:p>
          <a:p>
            <a:pPr marL="606425" indent="-606425" algn="l">
              <a:lnSpc>
                <a:spcPct val="100000"/>
              </a:lnSpc>
              <a:spcBef>
                <a:spcPts val="5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endParaRPr lang="en-GB" sz="2000"/>
          </a:p>
          <a:p>
            <a:pPr marL="606425" indent="-606425" algn="l">
              <a:lnSpc>
                <a:spcPct val="100000"/>
              </a:lnSpc>
              <a:spcBef>
                <a:spcPts val="5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/>
              <a:t>Examples </a:t>
            </a:r>
          </a:p>
          <a:p>
            <a:pPr marL="606425" indent="-606425" algn="l">
              <a:lnSpc>
                <a:spcPct val="100000"/>
              </a:lnSpc>
              <a:spcBef>
                <a:spcPts val="5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endParaRPr lang="en-GB" sz="2000"/>
          </a:p>
          <a:p>
            <a:pPr marL="606425" indent="-606425" algn="l">
              <a:lnSpc>
                <a:spcPct val="100000"/>
              </a:lnSpc>
              <a:spcBef>
                <a:spcPts val="5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/>
              <a:t>Ethanoic acid and sodium ethanoate</a:t>
            </a:r>
          </a:p>
          <a:p>
            <a:pPr marL="606425" indent="-606425" algn="l">
              <a:lnSpc>
                <a:spcPct val="100000"/>
              </a:lnSpc>
              <a:spcBef>
                <a:spcPts val="5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/>
              <a:t>Ammonia and ammonium chloride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/>
          </p:nvPr>
        </p:nvSpPr>
        <p:spPr>
          <a:xfrm>
            <a:off x="304800" y="762000"/>
            <a:ext cx="8077200" cy="6119813"/>
          </a:xfrm>
          <a:ln/>
        </p:spPr>
        <p:txBody>
          <a:bodyPr anchor="t"/>
          <a:lstStyle/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How does a buffer work?</a:t>
            </a:r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dirty="0"/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            HA        </a:t>
            </a:r>
            <a:r>
              <a:rPr lang="en-GB" sz="2800" dirty="0">
                <a:latin typeface="Symbol" pitchFamily="18" charset="2"/>
              </a:rPr>
              <a:t></a:t>
            </a:r>
            <a:r>
              <a:rPr lang="en-GB" sz="2800" dirty="0"/>
              <a:t>         A</a:t>
            </a:r>
            <a:r>
              <a:rPr lang="en-GB" sz="4000" baseline="30000" dirty="0"/>
              <a:t>-</a:t>
            </a:r>
            <a:r>
              <a:rPr lang="en-GB" sz="2800" baseline="30000" dirty="0"/>
              <a:t>    </a:t>
            </a:r>
            <a:r>
              <a:rPr lang="en-GB" sz="2800" dirty="0"/>
              <a:t>+     H</a:t>
            </a:r>
            <a:r>
              <a:rPr lang="en-GB" sz="2800" baseline="30000" dirty="0"/>
              <a:t>+ </a:t>
            </a:r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baseline="30000" dirty="0"/>
              <a:t>            Weak acid</a:t>
            </a:r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baseline="30000" dirty="0"/>
              <a:t>  </a:t>
            </a:r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baseline="30000" dirty="0"/>
          </a:p>
          <a:p>
            <a:pPr marL="339725" indent="-339725" algn="l">
              <a:lnSpc>
                <a:spcPct val="100000"/>
              </a:lnSpc>
              <a:spcBef>
                <a:spcPts val="10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baseline="30000" dirty="0"/>
              <a:t>                  </a:t>
            </a:r>
            <a:r>
              <a:rPr lang="en-GB" sz="2800" dirty="0"/>
              <a:t>MA       </a:t>
            </a:r>
            <a:r>
              <a:rPr lang="en-GB" sz="2800" dirty="0">
                <a:latin typeface="Symbol" pitchFamily="18" charset="2"/>
              </a:rPr>
              <a:t></a:t>
            </a:r>
            <a:r>
              <a:rPr lang="en-GB" sz="2800" dirty="0"/>
              <a:t>          M</a:t>
            </a:r>
            <a:r>
              <a:rPr lang="en-GB" sz="2800" baseline="30000" dirty="0"/>
              <a:t>+    </a:t>
            </a:r>
            <a:r>
              <a:rPr lang="en-GB" sz="2800" dirty="0"/>
              <a:t>+ A</a:t>
            </a:r>
            <a:r>
              <a:rPr lang="en-GB" sz="4000" baseline="30000" dirty="0"/>
              <a:t>-</a:t>
            </a:r>
          </a:p>
          <a:p>
            <a:pPr marL="339725" indent="-339725" algn="l">
              <a:lnSpc>
                <a:spcPct val="100000"/>
              </a:lnSpc>
              <a:spcBef>
                <a:spcPts val="10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4000" baseline="30000" dirty="0"/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In the mixture there is a relatively high concentration of </a:t>
            </a:r>
            <a:r>
              <a:rPr lang="en-GB" sz="2800" dirty="0" err="1"/>
              <a:t>undissociated</a:t>
            </a:r>
            <a:r>
              <a:rPr lang="en-GB" sz="2800" dirty="0"/>
              <a:t> acid (HA) and </a:t>
            </a:r>
            <a:r>
              <a:rPr lang="en-GB" sz="2800" dirty="0">
                <a:solidFill>
                  <a:srgbClr val="FF0000"/>
                </a:solidFill>
              </a:rPr>
              <a:t>fully</a:t>
            </a:r>
            <a:r>
              <a:rPr lang="en-GB" sz="2800" dirty="0"/>
              <a:t> dissociated salt (MA)</a:t>
            </a:r>
            <a:r>
              <a:rPr lang="ar-IQ" sz="2800" dirty="0"/>
              <a:t>‏</a:t>
            </a:r>
            <a:endParaRPr lang="en-GB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/>
          </p:nvPr>
        </p:nvSpPr>
        <p:spPr>
          <a:xfrm>
            <a:off x="457200" y="381000"/>
            <a:ext cx="8229600" cy="6856413"/>
          </a:xfrm>
          <a:ln/>
        </p:spPr>
        <p:txBody>
          <a:bodyPr anchor="t"/>
          <a:lstStyle/>
          <a:p>
            <a:pPr marL="339725" indent="-339725" algn="l">
              <a:lnSpc>
                <a:spcPct val="100000"/>
              </a:lnSpc>
              <a:spcBef>
                <a:spcPts val="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3200" dirty="0"/>
              <a:t>When acid is added:</a:t>
            </a:r>
          </a:p>
          <a:p>
            <a:pPr marL="339725" indent="-339725" algn="l">
              <a:lnSpc>
                <a:spcPct val="100000"/>
              </a:lnSpc>
              <a:spcBef>
                <a:spcPts val="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3200" dirty="0"/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3200" dirty="0"/>
              <a:t>H</a:t>
            </a:r>
            <a:r>
              <a:rPr lang="en-GB" sz="3200" baseline="30000" dirty="0"/>
              <a:t>+  </a:t>
            </a:r>
            <a:r>
              <a:rPr lang="en-GB" sz="3200" dirty="0"/>
              <a:t>combines with</a:t>
            </a:r>
            <a:r>
              <a:rPr lang="en-GB" sz="3200" baseline="30000" dirty="0"/>
              <a:t> </a:t>
            </a:r>
            <a:r>
              <a:rPr lang="en-GB" sz="3200" dirty="0"/>
              <a:t>A</a:t>
            </a:r>
            <a:r>
              <a:rPr lang="en-GB" baseline="30000" dirty="0"/>
              <a:t>- </a:t>
            </a:r>
            <a:r>
              <a:rPr lang="en-GB" sz="2800" dirty="0"/>
              <a:t>to give </a:t>
            </a:r>
            <a:r>
              <a:rPr lang="en-GB" sz="2800" dirty="0" err="1"/>
              <a:t>undissociated</a:t>
            </a:r>
            <a:r>
              <a:rPr lang="en-GB" sz="2800" dirty="0"/>
              <a:t> acid (HA)</a:t>
            </a:r>
            <a:r>
              <a:rPr lang="ar-IQ" sz="2800" dirty="0"/>
              <a:t>‏</a:t>
            </a:r>
            <a:endParaRPr lang="en-GB" sz="2800" dirty="0"/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3200" dirty="0"/>
              <a:t>              H</a:t>
            </a:r>
            <a:r>
              <a:rPr lang="en-GB" sz="3200" baseline="30000" dirty="0"/>
              <a:t>+  </a:t>
            </a:r>
            <a:r>
              <a:rPr lang="en-GB" sz="3200" dirty="0"/>
              <a:t>+ A</a:t>
            </a:r>
            <a:r>
              <a:rPr lang="en-GB" baseline="30000" dirty="0"/>
              <a:t>- </a:t>
            </a:r>
            <a:r>
              <a:rPr lang="en-GB" dirty="0"/>
              <a:t> </a:t>
            </a:r>
            <a:r>
              <a:rPr lang="en-GB" sz="2800" dirty="0">
                <a:latin typeface="Symbol" pitchFamily="18" charset="2"/>
              </a:rPr>
              <a:t></a:t>
            </a:r>
            <a:r>
              <a:rPr lang="en-GB" sz="2800" baseline="30000" dirty="0"/>
              <a:t>  </a:t>
            </a:r>
            <a:r>
              <a:rPr lang="en-GB" sz="2800" dirty="0"/>
              <a:t>HA</a:t>
            </a:r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dirty="0"/>
          </a:p>
          <a:p>
            <a:pPr marL="339725" indent="-339725" algn="l">
              <a:lnSpc>
                <a:spcPct val="100000"/>
              </a:lnSpc>
              <a:spcBef>
                <a:spcPts val="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It does this because HA is a weak acid so </a:t>
            </a:r>
            <a:r>
              <a:rPr lang="en-GB" sz="2800" dirty="0">
                <a:solidFill>
                  <a:srgbClr val="FF0000"/>
                </a:solidFill>
              </a:rPr>
              <a:t>nearly</a:t>
            </a:r>
            <a:r>
              <a:rPr lang="en-GB" sz="2800" dirty="0"/>
              <a:t> </a:t>
            </a:r>
            <a:r>
              <a:rPr lang="en-GB" sz="2800" dirty="0">
                <a:solidFill>
                  <a:srgbClr val="FF0000"/>
                </a:solidFill>
              </a:rPr>
              <a:t>all</a:t>
            </a:r>
            <a:r>
              <a:rPr lang="en-GB" sz="2800" dirty="0"/>
              <a:t> the</a:t>
            </a:r>
            <a:r>
              <a:rPr lang="en-GB" sz="2800" baseline="30000" dirty="0"/>
              <a:t> </a:t>
            </a:r>
            <a:r>
              <a:rPr lang="en-GB" sz="3200" dirty="0"/>
              <a:t>H</a:t>
            </a:r>
            <a:r>
              <a:rPr lang="en-GB" sz="3200" baseline="30000" dirty="0"/>
              <a:t>+</a:t>
            </a:r>
            <a:r>
              <a:rPr lang="en-GB" sz="3200" dirty="0"/>
              <a:t> will be removed.</a:t>
            </a:r>
          </a:p>
          <a:p>
            <a:pPr marL="339725" indent="-339725" algn="l">
              <a:lnSpc>
                <a:spcPct val="100000"/>
              </a:lnSpc>
              <a:spcBef>
                <a:spcPts val="800"/>
              </a:spcBef>
              <a:buFont typeface="Symbol" pitchFamily="18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3200" dirty="0">
                <a:latin typeface="Symbol" pitchFamily="18" charset="2"/>
              </a:rPr>
              <a:t></a:t>
            </a:r>
            <a:r>
              <a:rPr lang="en-GB" sz="3200" dirty="0"/>
              <a:t>the pH only changes slightly</a:t>
            </a:r>
          </a:p>
          <a:p>
            <a:pPr marL="339725" indent="-339725" algn="l">
              <a:lnSpc>
                <a:spcPct val="100000"/>
              </a:lnSpc>
              <a:spcBef>
                <a:spcPts val="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3200" dirty="0"/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dirty="0"/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body"/>
          </p:nvPr>
        </p:nvSpPr>
        <p:spPr>
          <a:xfrm>
            <a:off x="457200" y="609600"/>
            <a:ext cx="8229600" cy="5822950"/>
          </a:xfrm>
          <a:ln/>
        </p:spPr>
        <p:txBody>
          <a:bodyPr anchor="t"/>
          <a:lstStyle/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When OH</a:t>
            </a:r>
            <a:r>
              <a:rPr lang="en-GB" sz="2800" baseline="30000" dirty="0"/>
              <a:t>-</a:t>
            </a:r>
            <a:r>
              <a:rPr lang="en-GB" sz="2800" dirty="0"/>
              <a:t> is added</a:t>
            </a:r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800" dirty="0"/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OH</a:t>
            </a:r>
            <a:r>
              <a:rPr lang="en-GB" sz="2800" baseline="30000" dirty="0"/>
              <a:t>- </a:t>
            </a:r>
            <a:r>
              <a:rPr lang="en-GB" sz="2800" dirty="0"/>
              <a:t>will combine with</a:t>
            </a:r>
            <a:r>
              <a:rPr lang="en-GB" sz="2800" baseline="30000" dirty="0"/>
              <a:t> </a:t>
            </a:r>
            <a:r>
              <a:rPr lang="en-GB" sz="2800" dirty="0"/>
              <a:t>H</a:t>
            </a:r>
            <a:r>
              <a:rPr lang="en-GB" sz="2800" baseline="30000" dirty="0"/>
              <a:t>+</a:t>
            </a:r>
            <a:r>
              <a:rPr lang="en-GB" sz="2800" dirty="0"/>
              <a:t> to give water</a:t>
            </a:r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OH</a:t>
            </a:r>
            <a:r>
              <a:rPr lang="en-GB" sz="2800" baseline="30000" dirty="0"/>
              <a:t>-</a:t>
            </a:r>
            <a:r>
              <a:rPr lang="en-GB" sz="2800" dirty="0"/>
              <a:t>  +    H</a:t>
            </a:r>
            <a:r>
              <a:rPr lang="en-GB" sz="2800" baseline="30000" dirty="0"/>
              <a:t>+</a:t>
            </a:r>
            <a:r>
              <a:rPr lang="en-GB" sz="2800" dirty="0"/>
              <a:t> </a:t>
            </a:r>
            <a:r>
              <a:rPr lang="en-GB" sz="2800" dirty="0">
                <a:latin typeface="Symbol" pitchFamily="18" charset="2"/>
              </a:rPr>
              <a:t></a:t>
            </a:r>
            <a:r>
              <a:rPr lang="en-GB" sz="2800" dirty="0"/>
              <a:t>    H</a:t>
            </a:r>
            <a:r>
              <a:rPr lang="en-GB" sz="2800" baseline="-25000" dirty="0"/>
              <a:t>2</a:t>
            </a:r>
            <a:r>
              <a:rPr lang="en-GB" sz="2800" dirty="0"/>
              <a:t>O</a:t>
            </a:r>
          </a:p>
          <a:p>
            <a:pPr marL="339725" indent="-339725" algn="l">
              <a:lnSpc>
                <a:spcPct val="100000"/>
              </a:lnSpc>
              <a:spcBef>
                <a:spcPts val="8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3200" dirty="0"/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3200" dirty="0"/>
              <a:t>The </a:t>
            </a:r>
            <a:r>
              <a:rPr lang="en-GB" sz="3200" dirty="0">
                <a:solidFill>
                  <a:srgbClr val="FF0000"/>
                </a:solidFill>
              </a:rPr>
              <a:t>equilibrium</a:t>
            </a:r>
            <a:r>
              <a:rPr lang="en-GB" sz="3200" dirty="0"/>
              <a:t> is disturbed and more HA dissociates to form H</a:t>
            </a:r>
            <a:r>
              <a:rPr lang="en-GB" sz="3200" baseline="30000" dirty="0"/>
              <a:t>+</a:t>
            </a:r>
            <a:r>
              <a:rPr lang="en-GB" sz="3200" dirty="0"/>
              <a:t> and A</a:t>
            </a:r>
            <a:r>
              <a:rPr lang="en-GB" sz="4000" baseline="30000" dirty="0"/>
              <a:t>-</a:t>
            </a:r>
            <a:r>
              <a:rPr lang="en-GB" sz="2800" baseline="30000" dirty="0"/>
              <a:t> </a:t>
            </a:r>
          </a:p>
          <a:p>
            <a:pPr marL="339725" indent="-339725" algn="l">
              <a:lnSpc>
                <a:spcPct val="100000"/>
              </a:lnSpc>
              <a:spcBef>
                <a:spcPts val="1000"/>
              </a:spcBef>
              <a:buFont typeface="Symbol" pitchFamily="18" charset="2"/>
              <a:buChar char="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There is a</a:t>
            </a:r>
            <a:r>
              <a:rPr lang="en-GB" sz="2800" baseline="30000" dirty="0"/>
              <a:t> </a:t>
            </a:r>
            <a:r>
              <a:rPr lang="en-GB" sz="2800" dirty="0"/>
              <a:t>continual supply of</a:t>
            </a:r>
            <a:r>
              <a:rPr lang="en-GB" sz="2800" baseline="30000" dirty="0"/>
              <a:t> </a:t>
            </a:r>
            <a:r>
              <a:rPr lang="en-GB" sz="3200" dirty="0"/>
              <a:t>H</a:t>
            </a:r>
            <a:r>
              <a:rPr lang="en-GB" sz="3200" baseline="30000" dirty="0"/>
              <a:t>+</a:t>
            </a:r>
            <a:r>
              <a:rPr lang="en-GB" sz="3200" dirty="0"/>
              <a:t> to neutralise the OH</a:t>
            </a:r>
            <a:r>
              <a:rPr lang="en-GB" sz="4000" baseline="30000" dirty="0"/>
              <a:t>-</a:t>
            </a:r>
          </a:p>
          <a:p>
            <a:pPr marL="339725" indent="-339725" algn="l">
              <a:lnSpc>
                <a:spcPct val="100000"/>
              </a:lnSpc>
              <a:spcBef>
                <a:spcPts val="700"/>
              </a:spcBef>
              <a:buFont typeface="Symbol" pitchFamily="18" charset="2"/>
              <a:buChar char="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4000" baseline="30000" dirty="0"/>
              <a:t> </a:t>
            </a:r>
            <a:r>
              <a:rPr lang="en-GB" sz="2800" dirty="0"/>
              <a:t>the pH only changes slightly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body"/>
          </p:nvPr>
        </p:nvSpPr>
        <p:spPr>
          <a:xfrm>
            <a:off x="457200" y="533400"/>
            <a:ext cx="8229600" cy="5592763"/>
          </a:xfrm>
          <a:ln/>
        </p:spPr>
        <p:txBody>
          <a:bodyPr anchor="t"/>
          <a:lstStyle/>
          <a:p>
            <a:pPr marL="606425" indent="-606425" algn="l">
              <a:lnSpc>
                <a:spcPct val="100000"/>
              </a:lnSpc>
              <a:spcBef>
                <a:spcPts val="8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3200"/>
              <a:t>Essentially a buffer works because</a:t>
            </a:r>
          </a:p>
          <a:p>
            <a:pPr marL="606425" indent="-606425" algn="l">
              <a:lnSpc>
                <a:spcPct val="100000"/>
              </a:lnSpc>
              <a:spcBef>
                <a:spcPts val="8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endParaRPr lang="en-GB" sz="3200"/>
          </a:p>
          <a:p>
            <a:pPr marL="606425" indent="-606425" algn="l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3200"/>
              <a:t>A high [A</a:t>
            </a:r>
            <a:r>
              <a:rPr lang="en-GB" sz="4000" baseline="30000"/>
              <a:t>-</a:t>
            </a:r>
            <a:r>
              <a:rPr lang="en-GB" sz="2800"/>
              <a:t>] traps added </a:t>
            </a:r>
            <a:r>
              <a:rPr lang="en-GB" sz="3200"/>
              <a:t>H</a:t>
            </a:r>
            <a:r>
              <a:rPr lang="en-GB" sz="3200" baseline="30000"/>
              <a:t>+</a:t>
            </a:r>
            <a:r>
              <a:rPr lang="en-GB" sz="3200"/>
              <a:t> </a:t>
            </a:r>
          </a:p>
          <a:p>
            <a:pPr marL="606425" indent="-606425" algn="l">
              <a:lnSpc>
                <a:spcPct val="100000"/>
              </a:lnSpc>
              <a:spcBef>
                <a:spcPts val="800"/>
              </a:spcBef>
              <a:buFont typeface="Arial" pitchFamily="34" charset="0"/>
              <a:buChar char="•"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3200"/>
              <a:t>A high [HA] supplies H</a:t>
            </a:r>
            <a:r>
              <a:rPr lang="en-GB" sz="3200" baseline="30000"/>
              <a:t>+</a:t>
            </a:r>
            <a:r>
              <a:rPr lang="en-GB" sz="3200"/>
              <a:t> to trap OH</a:t>
            </a:r>
            <a:r>
              <a:rPr lang="en-GB" sz="3200" baseline="30000"/>
              <a:t>-</a:t>
            </a:r>
          </a:p>
          <a:p>
            <a:pPr marL="606425" indent="-606425" algn="l">
              <a:lnSpc>
                <a:spcPct val="100000"/>
              </a:lnSpc>
              <a:spcBef>
                <a:spcPts val="8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endParaRPr lang="en-GB" sz="3200" baseline="30000"/>
          </a:p>
          <a:p>
            <a:pPr marL="606425" indent="-606425" algn="l">
              <a:lnSpc>
                <a:spcPct val="100000"/>
              </a:lnSpc>
              <a:spcBef>
                <a:spcPts val="800"/>
              </a:spcBef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endParaRPr lang="en-GB" sz="3200" baseline="30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body"/>
          </p:nvPr>
        </p:nvSpPr>
        <p:spPr>
          <a:xfrm>
            <a:off x="457200" y="609600"/>
            <a:ext cx="8229600" cy="5722938"/>
          </a:xfrm>
          <a:ln/>
        </p:spPr>
        <p:txBody>
          <a:bodyPr anchor="t"/>
          <a:lstStyle/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Finding the pH of buffer solutions</a:t>
            </a:r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800" dirty="0"/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800" dirty="0"/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pH = </a:t>
            </a:r>
            <a:r>
              <a:rPr lang="en-GB" sz="1800" dirty="0" err="1"/>
              <a:t>pK</a:t>
            </a:r>
            <a:r>
              <a:rPr lang="en-GB" sz="1800" baseline="-25000" dirty="0" err="1"/>
              <a:t>a</a:t>
            </a:r>
            <a:r>
              <a:rPr lang="en-GB" sz="1800" dirty="0"/>
              <a:t> + log </a:t>
            </a:r>
            <a:r>
              <a:rPr lang="en-GB" sz="1800" u="sng" dirty="0"/>
              <a:t>[salt]</a:t>
            </a:r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                        [acid</a:t>
            </a:r>
            <a:r>
              <a:rPr lang="en-GB" sz="1800" dirty="0" smtClean="0"/>
              <a:t>]</a:t>
            </a:r>
            <a:endParaRPr lang="en-GB" sz="1800" dirty="0"/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Q1. A </a:t>
            </a:r>
            <a:r>
              <a:rPr lang="en-GB" sz="1800" dirty="0"/>
              <a:t>solution was made containing </a:t>
            </a:r>
            <a:r>
              <a:rPr lang="en-GB" sz="1800" dirty="0" err="1"/>
              <a:t>propionic</a:t>
            </a:r>
            <a:r>
              <a:rPr lang="en-GB" sz="1800" dirty="0"/>
              <a:t> acid at a conc. of 0.10mol/L and sodium </a:t>
            </a:r>
            <a:r>
              <a:rPr lang="en-GB" sz="1800" dirty="0" err="1"/>
              <a:t>propanoate</a:t>
            </a:r>
            <a:r>
              <a:rPr lang="en-GB" sz="1800" dirty="0"/>
              <a:t> at a conc. of 0.10 mol/L. Find the pH of the </a:t>
            </a:r>
            <a:r>
              <a:rPr lang="en-GB" sz="1800" dirty="0" smtClean="0"/>
              <a:t>solution.</a:t>
            </a:r>
            <a:endParaRPr lang="en-GB" sz="1800" dirty="0"/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800" dirty="0"/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K</a:t>
            </a:r>
            <a:r>
              <a:rPr lang="en-GB" sz="1800" baseline="-25000" dirty="0"/>
              <a:t>a</a:t>
            </a:r>
            <a:r>
              <a:rPr lang="en-GB" sz="1800" dirty="0"/>
              <a:t> (</a:t>
            </a:r>
            <a:r>
              <a:rPr lang="en-GB" sz="1800" dirty="0" err="1"/>
              <a:t>propionic</a:t>
            </a:r>
            <a:r>
              <a:rPr lang="en-GB" sz="1800" dirty="0"/>
              <a:t> acid) = 1.34 x 10</a:t>
            </a:r>
            <a:r>
              <a:rPr lang="en-GB" sz="1800" baseline="30000" dirty="0"/>
              <a:t>-5</a:t>
            </a:r>
            <a:r>
              <a:rPr lang="en-GB" sz="1800" baseline="-25000" dirty="0"/>
              <a:t> </a:t>
            </a:r>
            <a:r>
              <a:rPr lang="en-GB" sz="1800" dirty="0"/>
              <a:t>mol/L</a:t>
            </a:r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800" dirty="0"/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err="1"/>
              <a:t>pKa</a:t>
            </a:r>
            <a:r>
              <a:rPr lang="en-GB" sz="1800" dirty="0"/>
              <a:t> = -log K</a:t>
            </a:r>
            <a:r>
              <a:rPr lang="en-GB" sz="1800" baseline="-25000" dirty="0"/>
              <a:t>a</a:t>
            </a:r>
            <a:r>
              <a:rPr lang="en-GB" sz="1800" dirty="0"/>
              <a:t> =  -log 1.34 x 10</a:t>
            </a:r>
            <a:r>
              <a:rPr lang="en-GB" sz="1800" baseline="30000" dirty="0"/>
              <a:t>-5</a:t>
            </a:r>
            <a:r>
              <a:rPr lang="en-GB" sz="1800" baseline="-25000" dirty="0"/>
              <a:t> </a:t>
            </a:r>
            <a:r>
              <a:rPr lang="en-GB" sz="1800" dirty="0"/>
              <a:t>mol/L = 4.87</a:t>
            </a:r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800" dirty="0"/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pH = 4.87 </a:t>
            </a:r>
            <a:r>
              <a:rPr lang="en-GB" sz="1800" dirty="0" smtClean="0"/>
              <a:t>+ </a:t>
            </a:r>
            <a:r>
              <a:rPr lang="en-GB" sz="1800" dirty="0"/>
              <a:t>log </a:t>
            </a:r>
            <a:r>
              <a:rPr lang="en-GB" sz="1800" u="sng" dirty="0"/>
              <a:t>0.10</a:t>
            </a:r>
            <a:r>
              <a:rPr lang="en-GB" sz="1800" dirty="0"/>
              <a:t>    =  4.87 + log 1.0 = 4.87</a:t>
            </a:r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                          0.10</a:t>
            </a:r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/>
          </p:nvPr>
        </p:nvSpPr>
        <p:spPr>
          <a:xfrm>
            <a:off x="457200" y="381000"/>
            <a:ext cx="8229600" cy="5748338"/>
          </a:xfrm>
          <a:ln/>
        </p:spPr>
        <p:txBody>
          <a:bodyPr anchor="t"/>
          <a:lstStyle/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smtClean="0"/>
              <a:t>Q2. A </a:t>
            </a:r>
            <a:r>
              <a:rPr lang="en-GB" sz="1800" dirty="0"/>
              <a:t>solution was made containing </a:t>
            </a:r>
            <a:r>
              <a:rPr lang="en-GB" sz="1800" dirty="0" err="1"/>
              <a:t>propionic</a:t>
            </a:r>
            <a:r>
              <a:rPr lang="en-GB" sz="1800" dirty="0"/>
              <a:t> acid at a conc. of 0.10mol/L and sodium </a:t>
            </a:r>
            <a:r>
              <a:rPr lang="en-GB" sz="1800" dirty="0" err="1"/>
              <a:t>propanoate</a:t>
            </a:r>
            <a:r>
              <a:rPr lang="en-GB" sz="1800" dirty="0"/>
              <a:t> at a conc. of 0.20 mol/L. Find the pH of the solution</a:t>
            </a:r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800" dirty="0"/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K</a:t>
            </a:r>
            <a:r>
              <a:rPr lang="en-GB" sz="1800" baseline="-25000" dirty="0"/>
              <a:t>a</a:t>
            </a:r>
            <a:r>
              <a:rPr lang="en-GB" sz="1800" dirty="0"/>
              <a:t> (</a:t>
            </a:r>
            <a:r>
              <a:rPr lang="en-GB" sz="1800" dirty="0" err="1"/>
              <a:t>propionic</a:t>
            </a:r>
            <a:r>
              <a:rPr lang="en-GB" sz="1800" dirty="0"/>
              <a:t> acid) = 1.34 x 10</a:t>
            </a:r>
            <a:r>
              <a:rPr lang="en-GB" sz="1800" baseline="30000" dirty="0"/>
              <a:t>-5</a:t>
            </a:r>
            <a:r>
              <a:rPr lang="en-GB" sz="1800" baseline="-25000" dirty="0"/>
              <a:t> </a:t>
            </a:r>
            <a:r>
              <a:rPr lang="en-GB" sz="1800" dirty="0"/>
              <a:t>mol/L</a:t>
            </a:r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800" dirty="0"/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err="1"/>
              <a:t>pKa</a:t>
            </a:r>
            <a:r>
              <a:rPr lang="en-GB" sz="1800" dirty="0"/>
              <a:t> = -log K</a:t>
            </a:r>
            <a:r>
              <a:rPr lang="en-GB" sz="1800" baseline="-25000" dirty="0"/>
              <a:t>a</a:t>
            </a:r>
            <a:r>
              <a:rPr lang="en-GB" sz="1800" dirty="0"/>
              <a:t> =  -log 1.34 x 10</a:t>
            </a:r>
            <a:r>
              <a:rPr lang="en-GB" sz="1800" baseline="30000" dirty="0"/>
              <a:t>-5</a:t>
            </a:r>
            <a:r>
              <a:rPr lang="en-GB" sz="1800" baseline="-25000" dirty="0"/>
              <a:t> </a:t>
            </a:r>
            <a:r>
              <a:rPr lang="en-GB" sz="1800" dirty="0"/>
              <a:t>mol/L = 4.87</a:t>
            </a:r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800" dirty="0"/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pH = 4.87 </a:t>
            </a:r>
            <a:r>
              <a:rPr lang="en-GB" sz="1800" dirty="0" smtClean="0"/>
              <a:t>+ </a:t>
            </a:r>
            <a:r>
              <a:rPr lang="en-GB" sz="1800" dirty="0"/>
              <a:t>log </a:t>
            </a:r>
            <a:r>
              <a:rPr lang="en-GB" sz="1800" u="sng" dirty="0"/>
              <a:t>0.20</a:t>
            </a:r>
            <a:r>
              <a:rPr lang="en-GB" sz="1800" dirty="0"/>
              <a:t>    =  4.87 + log 2.0 = 5.17</a:t>
            </a:r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                          0.10</a:t>
            </a:r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800" dirty="0"/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800" dirty="0"/>
          </a:p>
          <a:p>
            <a:pPr marL="339725" indent="-339725" algn="l">
              <a:lnSpc>
                <a:spcPct val="100000"/>
              </a:lnSpc>
              <a:spcBef>
                <a:spcPts val="4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itchFamily="34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8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pitchFamily="34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677</Words>
  <Application>Microsoft Office PowerPoint</Application>
  <PresentationFormat>عرض على الشاشة (3:4)‏</PresentationFormat>
  <Paragraphs>100</Paragraphs>
  <Slides>13</Slides>
  <Notes>12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عرض تقديمي في PowerPoint</vt:lpstr>
      <vt:lpstr>Buffer solutions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Adding H+ or OH- to a buffer solution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Buffers</dc:title>
  <dc:creator>acer</dc:creator>
  <cp:lastModifiedBy>alkdeer</cp:lastModifiedBy>
  <cp:revision>23</cp:revision>
  <dcterms:modified xsi:type="dcterms:W3CDTF">2024-09-30T17:11:35Z</dcterms:modified>
</cp:coreProperties>
</file>