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34" charset="0"/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34" charset="0"/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34" charset="0"/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34" charset="0"/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34" charset="0"/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470650"/>
            <a:ext cx="0" cy="1433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ar-IQ" smtClean="0"/>
          </a:p>
        </p:txBody>
      </p:sp>
    </p:spTree>
    <p:extLst>
      <p:ext uri="{BB962C8B-B14F-4D97-AF65-F5344CB8AC3E}">
        <p14:creationId xmlns:p14="http://schemas.microsoft.com/office/powerpoint/2010/main" val="3061093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C30812-4E30-4999-8C2B-B635C7DE79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07A268-BDE2-4972-9FC2-DDE9778962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2136DF-3F35-48F0-BD02-71D987C67D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A6073946-A0E3-4D82-9FA4-73CC09F4FD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4C2DA3A0-9B40-4823-946E-916F24762B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33A56-7841-4EDF-9542-21C9553096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17513D-A594-46AB-8472-82C9EB1526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40E2DC-93EC-4617-B956-81F2477446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E6C1C1-462B-49B6-9AF0-45F9BD9D12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90F289-8383-4FCA-88C9-793FCBE908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8F0548-6FA8-45FD-A7D2-CE2193817F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8F0A25-3256-43B5-9EFE-50F3721E39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9B39E0-C757-4995-A047-DCDED1AA45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BFAFF2C6-DDA6-4880-AA92-B85220A7BC8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2pPr>
      <a:lvl3pPr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3pPr>
      <a:lvl4pPr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4pPr>
      <a:lvl5pPr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fontAlgn="base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fontAlgn="base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9067800" cy="600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hangingPunct="0">
              <a:spcBef>
                <a:spcPct val="20000"/>
              </a:spcBef>
            </a:pPr>
            <a:r>
              <a:rPr lang="ar-IQ" sz="54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جامعة البصرة– كلية الصيدلة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54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فرع الكيمياء الصيدلانية – المرحلة الأولى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54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الكيمياء التحليلية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54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الأستاذ االدكتور </a:t>
            </a:r>
          </a:p>
          <a:p>
            <a:pPr lvl="0" algn="ctr" rtl="1" eaLnBrk="0" hangingPunct="0">
              <a:spcBef>
                <a:spcPct val="20000"/>
              </a:spcBef>
            </a:pPr>
            <a:r>
              <a:rPr lang="ar-IQ" sz="54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حسين </a:t>
            </a:r>
            <a:r>
              <a:rPr lang="ar-IQ" sz="5400" b="1" kern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ناصر السلمان</a:t>
            </a:r>
            <a:endParaRPr lang="ar-IQ" sz="5400" b="1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rt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5400" b="1" kern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2022-2021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/>
              <a:t>Adding H</a:t>
            </a:r>
            <a:r>
              <a:rPr lang="en-GB" sz="3600" baseline="33000"/>
              <a:t>+ </a:t>
            </a:r>
            <a:r>
              <a:rPr lang="en-GB" sz="3600"/>
              <a:t>or OH</a:t>
            </a:r>
            <a:r>
              <a:rPr lang="en-GB" sz="3600" baseline="33000"/>
              <a:t>-</a:t>
            </a:r>
            <a:r>
              <a:rPr lang="en-GB" sz="3600"/>
              <a:t> to a buffer solution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686800" cy="288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FF0000"/>
                </a:solidFill>
              </a:rPr>
              <a:t>Q.1</a:t>
            </a:r>
            <a:r>
              <a:rPr lang="en-GB" sz="2400" dirty="0" smtClean="0">
                <a:solidFill>
                  <a:srgbClr val="000000"/>
                </a:solidFill>
              </a:rPr>
              <a:t>Calculate </a:t>
            </a:r>
            <a:r>
              <a:rPr lang="en-GB" sz="2400" dirty="0">
                <a:solidFill>
                  <a:srgbClr val="000000"/>
                </a:solidFill>
              </a:rPr>
              <a:t>the effect of adding 10ml of hydrochloric acid of concentration 1.0 mol/L to 1.0L of a buffer containing 0.10mol/L </a:t>
            </a:r>
            <a:r>
              <a:rPr lang="en-GB" sz="2400" dirty="0" err="1">
                <a:solidFill>
                  <a:srgbClr val="000000"/>
                </a:solidFill>
              </a:rPr>
              <a:t>ethanoic</a:t>
            </a:r>
            <a:r>
              <a:rPr lang="en-GB" sz="2400" dirty="0">
                <a:solidFill>
                  <a:srgbClr val="000000"/>
                </a:solidFill>
              </a:rPr>
              <a:t> acid and 0.10mol/L sodium </a:t>
            </a:r>
            <a:r>
              <a:rPr lang="en-GB" sz="2400" dirty="0" err="1">
                <a:solidFill>
                  <a:srgbClr val="000000"/>
                </a:solidFill>
              </a:rPr>
              <a:t>ethanoate</a:t>
            </a:r>
            <a:r>
              <a:rPr lang="en-GB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>
                <a:solidFill>
                  <a:srgbClr val="000000"/>
                </a:solidFill>
              </a:rPr>
              <a:t>pK</a:t>
            </a:r>
            <a:r>
              <a:rPr lang="en-GB" sz="2400" baseline="-33000" dirty="0" err="1">
                <a:solidFill>
                  <a:srgbClr val="000000"/>
                </a:solidFill>
              </a:rPr>
              <a:t>a</a:t>
            </a:r>
            <a:r>
              <a:rPr lang="en-GB" sz="2400" dirty="0">
                <a:solidFill>
                  <a:srgbClr val="000000"/>
                </a:solidFill>
              </a:rPr>
              <a:t> of </a:t>
            </a:r>
            <a:r>
              <a:rPr lang="en-GB" sz="2400" dirty="0" err="1">
                <a:solidFill>
                  <a:srgbClr val="000000"/>
                </a:solidFill>
              </a:rPr>
              <a:t>ethanoic</a:t>
            </a:r>
            <a:r>
              <a:rPr lang="en-GB" sz="2400" dirty="0">
                <a:solidFill>
                  <a:srgbClr val="000000"/>
                </a:solidFill>
              </a:rPr>
              <a:t> acid = 4.75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Step 1 Find the pH of the buffer solution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43000" y="3878263"/>
            <a:ext cx="5603875" cy="2065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Using the equation pH = </a:t>
            </a:r>
            <a:r>
              <a:rPr lang="en-GB" sz="2400" dirty="0" err="1">
                <a:solidFill>
                  <a:srgbClr val="000000"/>
                </a:solidFill>
              </a:rPr>
              <a:t>pK</a:t>
            </a:r>
            <a:r>
              <a:rPr lang="en-GB" sz="2400" baseline="-25000" dirty="0" err="1">
                <a:solidFill>
                  <a:srgbClr val="000000"/>
                </a:solidFill>
              </a:rPr>
              <a:t>a</a:t>
            </a:r>
            <a:r>
              <a:rPr lang="en-GB" sz="2400" dirty="0">
                <a:solidFill>
                  <a:srgbClr val="000000"/>
                </a:solidFill>
              </a:rPr>
              <a:t> + log </a:t>
            </a:r>
            <a:r>
              <a:rPr lang="en-GB" sz="2400" u="sng" dirty="0">
                <a:solidFill>
                  <a:srgbClr val="000000"/>
                </a:solidFill>
              </a:rPr>
              <a:t>[salt]</a:t>
            </a:r>
          </a:p>
          <a:p>
            <a:pPr marL="739775" lvl="1" indent="-282575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                                                 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[acid]</a:t>
            </a:r>
          </a:p>
          <a:p>
            <a:pPr marL="739775" lvl="1" indent="-282575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pH = 4.75 + log </a:t>
            </a:r>
            <a:r>
              <a:rPr lang="en-GB" sz="2400" u="sng" dirty="0">
                <a:solidFill>
                  <a:srgbClr val="000000"/>
                </a:solidFill>
              </a:rPr>
              <a:t>0.10</a:t>
            </a:r>
            <a:r>
              <a:rPr lang="en-GB" sz="2400" dirty="0">
                <a:solidFill>
                  <a:srgbClr val="000000"/>
                </a:solidFill>
              </a:rPr>
              <a:t> = 4.75</a:t>
            </a:r>
          </a:p>
          <a:p>
            <a:pPr marL="739775" lvl="1" indent="-282575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                          0.10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85788" y="719138"/>
            <a:ext cx="7415212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Step 2 Work out the moles of hydrochloric acid added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170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</a:rPr>
              <a:t>new concentration </a:t>
            </a:r>
            <a:r>
              <a:rPr lang="en-GB" sz="2400" dirty="0">
                <a:solidFill>
                  <a:srgbClr val="000000"/>
                </a:solidFill>
              </a:rPr>
              <a:t>of hydrochloric acid added = </a:t>
            </a:r>
            <a:endParaRPr lang="en-GB" sz="2400" dirty="0" smtClean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M</a:t>
            </a:r>
            <a:r>
              <a:rPr lang="en-GB" sz="1600" b="1" dirty="0" smtClean="0">
                <a:solidFill>
                  <a:srgbClr val="000000"/>
                </a:solidFill>
              </a:rPr>
              <a:t>1</a:t>
            </a:r>
            <a:r>
              <a:rPr lang="en-GB" sz="2400" b="1" dirty="0" smtClean="0">
                <a:solidFill>
                  <a:srgbClr val="000000"/>
                </a:solidFill>
              </a:rPr>
              <a:t> X V</a:t>
            </a:r>
            <a:r>
              <a:rPr lang="en-GB" sz="1600" b="1" dirty="0" smtClean="0">
                <a:solidFill>
                  <a:srgbClr val="000000"/>
                </a:solidFill>
              </a:rPr>
              <a:t>1</a:t>
            </a:r>
            <a:r>
              <a:rPr lang="en-GB" sz="2400" b="1" dirty="0" smtClean="0">
                <a:solidFill>
                  <a:srgbClr val="000000"/>
                </a:solidFill>
              </a:rPr>
              <a:t> = M</a:t>
            </a:r>
            <a:r>
              <a:rPr lang="en-GB" sz="1600" b="1" dirty="0" smtClean="0">
                <a:solidFill>
                  <a:srgbClr val="000000"/>
                </a:solidFill>
              </a:rPr>
              <a:t>2</a:t>
            </a:r>
            <a:r>
              <a:rPr lang="en-GB" sz="2400" b="1" dirty="0" smtClean="0">
                <a:solidFill>
                  <a:srgbClr val="000000"/>
                </a:solidFill>
              </a:rPr>
              <a:t> X V</a:t>
            </a:r>
            <a:r>
              <a:rPr lang="en-GB" sz="1600" b="1" dirty="0" smtClean="0">
                <a:solidFill>
                  <a:srgbClr val="000000"/>
                </a:solidFill>
              </a:rPr>
              <a:t>2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10ml </a:t>
            </a:r>
            <a:r>
              <a:rPr lang="en-GB" sz="2400" dirty="0">
                <a:solidFill>
                  <a:srgbClr val="000000"/>
                </a:solidFill>
              </a:rPr>
              <a:t>of </a:t>
            </a:r>
            <a:r>
              <a:rPr lang="en-GB" sz="2400" dirty="0" smtClean="0">
                <a:solidFill>
                  <a:srgbClr val="000000"/>
                </a:solidFill>
              </a:rPr>
              <a:t>1.0mol/L / 1000  = 0.010mol/L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8001000" cy="280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Step 3 Find the resulting pH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The added H</a:t>
            </a:r>
            <a:r>
              <a:rPr lang="en-GB" sz="2400" baseline="33000" dirty="0">
                <a:solidFill>
                  <a:srgbClr val="000000"/>
                </a:solidFill>
              </a:rPr>
              <a:t>+</a:t>
            </a:r>
            <a:r>
              <a:rPr lang="en-GB" sz="2400" dirty="0">
                <a:solidFill>
                  <a:srgbClr val="000000"/>
                </a:solidFill>
              </a:rPr>
              <a:t> combines with </a:t>
            </a:r>
            <a:r>
              <a:rPr lang="en-GB" sz="2400" dirty="0" err="1">
                <a:solidFill>
                  <a:srgbClr val="000000"/>
                </a:solidFill>
              </a:rPr>
              <a:t>ethanoate</a:t>
            </a:r>
            <a:r>
              <a:rPr lang="en-GB" sz="2400" dirty="0">
                <a:solidFill>
                  <a:srgbClr val="000000"/>
                </a:solidFill>
              </a:rPr>
              <a:t> ions to form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undissociated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GB" sz="2400" dirty="0">
                <a:solidFill>
                  <a:srgbClr val="000000"/>
                </a:solidFill>
              </a:rPr>
              <a:t>. The concentration of the </a:t>
            </a:r>
            <a:r>
              <a:rPr lang="en-GB" sz="2400" dirty="0" err="1">
                <a:solidFill>
                  <a:srgbClr val="000000"/>
                </a:solidFill>
              </a:rPr>
              <a:t>undissociated</a:t>
            </a:r>
            <a:r>
              <a:rPr lang="en-GB" sz="2400" dirty="0">
                <a:solidFill>
                  <a:srgbClr val="000000"/>
                </a:solidFill>
              </a:rPr>
              <a:t> acid increases by the amount of </a:t>
            </a:r>
            <a:r>
              <a:rPr lang="en-GB" sz="2400" dirty="0" err="1">
                <a:solidFill>
                  <a:srgbClr val="000000"/>
                </a:solidFill>
              </a:rPr>
              <a:t>H</a:t>
            </a:r>
            <a:r>
              <a:rPr lang="en-GB" sz="2400" baseline="33000" dirty="0" err="1">
                <a:solidFill>
                  <a:srgbClr val="000000"/>
                </a:solidFill>
              </a:rPr>
              <a:t>+</a:t>
            </a:r>
            <a:r>
              <a:rPr lang="en-GB" sz="2400" dirty="0" err="1">
                <a:solidFill>
                  <a:srgbClr val="000000"/>
                </a:solidFill>
              </a:rPr>
              <a:t>added</a:t>
            </a:r>
            <a:r>
              <a:rPr lang="en-GB" sz="2400" dirty="0">
                <a:solidFill>
                  <a:srgbClr val="000000"/>
                </a:solidFill>
              </a:rPr>
              <a:t>  and the concentration of the salt decreases by the same amount. Using the equation for the pH of a buffer find the 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5021263" cy="179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PH = 4.75 + log </a:t>
            </a:r>
            <a:r>
              <a:rPr lang="en-GB" sz="2400" u="sng" dirty="0">
                <a:solidFill>
                  <a:srgbClr val="000000"/>
                </a:solidFill>
              </a:rPr>
              <a:t>0.10 – 0.010</a:t>
            </a:r>
            <a:r>
              <a:rPr lang="en-GB" sz="2400" dirty="0">
                <a:solidFill>
                  <a:srgbClr val="000000"/>
                </a:solidFill>
              </a:rPr>
              <a:t> = 4.66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                          0.10 + 0.010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log 0.8= - 0.09 </a:t>
            </a: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The pH had decreased by 0.09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3200400"/>
            <a:ext cx="8229600" cy="144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u="sng" dirty="0" smtClean="0">
                <a:solidFill>
                  <a:srgbClr val="FF0000"/>
                </a:solidFill>
              </a:rPr>
              <a:t>Note</a:t>
            </a:r>
            <a:r>
              <a:rPr lang="en-GB" sz="2400" dirty="0" smtClean="0">
                <a:solidFill>
                  <a:srgbClr val="000000"/>
                </a:solidFill>
              </a:rPr>
              <a:t>: 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For </a:t>
            </a:r>
            <a:r>
              <a:rPr lang="en-GB" sz="2400" dirty="0">
                <a:solidFill>
                  <a:srgbClr val="000000"/>
                </a:solidFill>
              </a:rPr>
              <a:t>the addition of OH</a:t>
            </a:r>
            <a:r>
              <a:rPr lang="en-GB" sz="2400" baseline="33000" dirty="0">
                <a:solidFill>
                  <a:srgbClr val="000000"/>
                </a:solidFill>
              </a:rPr>
              <a:t>-</a:t>
            </a:r>
            <a:r>
              <a:rPr lang="en-GB" sz="2400" dirty="0">
                <a:solidFill>
                  <a:srgbClr val="000000"/>
                </a:solidFill>
              </a:rPr>
              <a:t> ions the OH combines with H</a:t>
            </a:r>
            <a:r>
              <a:rPr lang="en-GB" sz="2400" baseline="33000" dirty="0">
                <a:solidFill>
                  <a:srgbClr val="000000"/>
                </a:solidFill>
              </a:rPr>
              <a:t>+</a:t>
            </a:r>
            <a:r>
              <a:rPr lang="en-GB" sz="2400" dirty="0">
                <a:solidFill>
                  <a:srgbClr val="000000"/>
                </a:solidFill>
              </a:rPr>
              <a:t> ions to form water so the </a:t>
            </a:r>
            <a:r>
              <a:rPr lang="en-GB" sz="2400" dirty="0" err="1">
                <a:solidFill>
                  <a:srgbClr val="000000"/>
                </a:solidFill>
              </a:rPr>
              <a:t>undissociated</a:t>
            </a:r>
            <a:r>
              <a:rPr lang="en-GB" sz="2400" dirty="0">
                <a:solidFill>
                  <a:srgbClr val="000000"/>
                </a:solidFill>
              </a:rPr>
              <a:t> acid concentration will decrease and the salt concentration will increase.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00200" y="5486400"/>
            <a:ext cx="5002213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PH = 4.84 the pH increases by 0.09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28600"/>
            <a:ext cx="7772400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FF0000"/>
                </a:solidFill>
              </a:rPr>
              <a:t>Q.2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Calculate the effect of adding 10ml of sodium hydroxide of concentration 1.0 mol/L to 1.0L of a buffer containing 0.10mol/L acetic acid and 0.10mol/L sodium acetate.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 smtClean="0">
                <a:solidFill>
                  <a:srgbClr val="000000"/>
                </a:solidFill>
              </a:rPr>
              <a:t>pK</a:t>
            </a:r>
            <a:r>
              <a:rPr lang="en-GB" sz="2400" baseline="-33000" dirty="0" err="1" smtClean="0">
                <a:solidFill>
                  <a:srgbClr val="000000"/>
                </a:solidFill>
              </a:rPr>
              <a:t>a</a:t>
            </a:r>
            <a:r>
              <a:rPr lang="en-GB" sz="2400" dirty="0" smtClean="0">
                <a:solidFill>
                  <a:srgbClr val="000000"/>
                </a:solidFill>
              </a:rPr>
              <a:t> of </a:t>
            </a:r>
            <a:r>
              <a:rPr lang="en-GB" sz="2400" dirty="0" err="1" smtClean="0">
                <a:solidFill>
                  <a:srgbClr val="000000"/>
                </a:solidFill>
              </a:rPr>
              <a:t>ethanoic</a:t>
            </a:r>
            <a:r>
              <a:rPr lang="en-GB" sz="2400" dirty="0" smtClean="0">
                <a:solidFill>
                  <a:srgbClr val="000000"/>
                </a:solidFill>
              </a:rPr>
              <a:t> acid = 4.75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Buffer solutions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975100"/>
            <a:ext cx="6400800" cy="17557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buFont typeface="Arial" pitchFamily="34" charset="0"/>
              <a:buNone/>
            </a:pPr>
            <a:r>
              <a:rPr lang="en-US" smtClean="0">
                <a:latin typeface="Blackadder ITC" pitchFamily="82" charset="0"/>
              </a:rPr>
              <a:t>Assistant professor </a:t>
            </a: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dirty="0" err="1" smtClean="0"/>
              <a:t>Safaa</a:t>
            </a:r>
            <a:r>
              <a:rPr lang="en-US" dirty="0" smtClean="0"/>
              <a:t> </a:t>
            </a:r>
            <a:r>
              <a:rPr lang="en-US" dirty="0" err="1" smtClean="0"/>
              <a:t>Sabri</a:t>
            </a:r>
            <a:r>
              <a:rPr lang="en-US" dirty="0" smtClean="0"/>
              <a:t> </a:t>
            </a:r>
            <a:r>
              <a:rPr lang="en-US" dirty="0" err="1" smtClean="0"/>
              <a:t>Najim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838200"/>
            <a:ext cx="8229600" cy="4525963"/>
          </a:xfrm>
          <a:ln/>
        </p:spPr>
        <p:txBody>
          <a:bodyPr anchor="t"/>
          <a:lstStyle/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Buffers are solutions that resist changes in pH on the addition of small amounts of acids or bases</a:t>
            </a:r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2000"/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A buffer consists of either</a:t>
            </a:r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2000"/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buFont typeface="Arial" pitchFamily="34" charset="0"/>
              <a:buAutoNum type="alphaLcParenR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A weak acid and the salt of the acid or</a:t>
            </a:r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buFont typeface="Arial" pitchFamily="34" charset="0"/>
              <a:buAutoNum type="alphaLcParenR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A weak base and the salt of the base</a:t>
            </a:r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2000"/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Examples </a:t>
            </a:r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2000"/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Ethanoic acid and sodium ethanoate</a:t>
            </a:r>
          </a:p>
          <a:p>
            <a:pPr marL="606425" indent="-606425" algn="l">
              <a:lnSpc>
                <a:spcPct val="100000"/>
              </a:lnSpc>
              <a:spcBef>
                <a:spcPts val="5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/>
              <a:t>Ammonia and ammonium chloride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304800" y="762000"/>
            <a:ext cx="8077200" cy="6119813"/>
          </a:xfrm>
          <a:ln/>
        </p:spPr>
        <p:txBody>
          <a:bodyPr anchor="t"/>
          <a:lstStyle/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How does a buffer work?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            HA        </a:t>
            </a:r>
            <a:r>
              <a:rPr lang="en-GB" sz="2800" dirty="0">
                <a:latin typeface="Symbol" pitchFamily="18" charset="2"/>
              </a:rPr>
              <a:t></a:t>
            </a:r>
            <a:r>
              <a:rPr lang="en-GB" sz="2800" dirty="0"/>
              <a:t>         A</a:t>
            </a:r>
            <a:r>
              <a:rPr lang="en-GB" sz="4000" baseline="30000" dirty="0"/>
              <a:t>-</a:t>
            </a:r>
            <a:r>
              <a:rPr lang="en-GB" sz="2800" baseline="30000" dirty="0"/>
              <a:t>    </a:t>
            </a:r>
            <a:r>
              <a:rPr lang="en-GB" sz="2800" dirty="0"/>
              <a:t>+     H</a:t>
            </a:r>
            <a:r>
              <a:rPr lang="en-GB" sz="2800" baseline="30000" dirty="0"/>
              <a:t>+ 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aseline="30000" dirty="0"/>
              <a:t>            Weak acid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aseline="30000" dirty="0"/>
              <a:t>  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aseline="30000" dirty="0"/>
          </a:p>
          <a:p>
            <a:pPr marL="339725" indent="-339725" algn="l">
              <a:lnSpc>
                <a:spcPct val="100000"/>
              </a:lnSpc>
              <a:spcBef>
                <a:spcPts val="1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aseline="30000" dirty="0"/>
              <a:t>                  </a:t>
            </a:r>
            <a:r>
              <a:rPr lang="en-GB" sz="2800" dirty="0"/>
              <a:t>MA       </a:t>
            </a:r>
            <a:r>
              <a:rPr lang="en-GB" sz="2800" dirty="0">
                <a:latin typeface="Symbol" pitchFamily="18" charset="2"/>
              </a:rPr>
              <a:t></a:t>
            </a:r>
            <a:r>
              <a:rPr lang="en-GB" sz="2800" dirty="0"/>
              <a:t>          M</a:t>
            </a:r>
            <a:r>
              <a:rPr lang="en-GB" sz="2800" baseline="30000" dirty="0"/>
              <a:t>+    </a:t>
            </a:r>
            <a:r>
              <a:rPr lang="en-GB" sz="2800" dirty="0"/>
              <a:t>+ A</a:t>
            </a:r>
            <a:r>
              <a:rPr lang="en-GB" sz="4000" baseline="30000" dirty="0"/>
              <a:t>-</a:t>
            </a:r>
          </a:p>
          <a:p>
            <a:pPr marL="339725" indent="-339725" algn="l">
              <a:lnSpc>
                <a:spcPct val="100000"/>
              </a:lnSpc>
              <a:spcBef>
                <a:spcPts val="1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4000" baseline="300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In the mixture there is a relatively high concentration of </a:t>
            </a:r>
            <a:r>
              <a:rPr lang="en-GB" sz="2800" dirty="0" err="1"/>
              <a:t>undissociated</a:t>
            </a:r>
            <a:r>
              <a:rPr lang="en-GB" sz="2800" dirty="0"/>
              <a:t> acid (HA) and </a:t>
            </a:r>
            <a:r>
              <a:rPr lang="en-GB" sz="2800" dirty="0">
                <a:solidFill>
                  <a:srgbClr val="FF0000"/>
                </a:solidFill>
              </a:rPr>
              <a:t>fully</a:t>
            </a:r>
            <a:r>
              <a:rPr lang="en-GB" sz="2800" dirty="0"/>
              <a:t> dissociated salt (MA)</a:t>
            </a:r>
            <a:r>
              <a:rPr lang="ar-IQ" sz="2800" dirty="0"/>
              <a:t>‏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381000"/>
            <a:ext cx="8229600" cy="6856413"/>
          </a:xfrm>
          <a:ln/>
        </p:spPr>
        <p:txBody>
          <a:bodyPr anchor="t"/>
          <a:lstStyle/>
          <a:p>
            <a:pPr marL="339725" indent="-339725" algn="l">
              <a:lnSpc>
                <a:spcPct val="10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dirty="0"/>
              <a:t>When acid is added:</a:t>
            </a:r>
          </a:p>
          <a:p>
            <a:pPr marL="339725" indent="-339725" algn="l">
              <a:lnSpc>
                <a:spcPct val="10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32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dirty="0"/>
              <a:t>H</a:t>
            </a:r>
            <a:r>
              <a:rPr lang="en-GB" sz="3200" baseline="30000" dirty="0"/>
              <a:t>+  </a:t>
            </a:r>
            <a:r>
              <a:rPr lang="en-GB" sz="3200" dirty="0"/>
              <a:t>combines with</a:t>
            </a:r>
            <a:r>
              <a:rPr lang="en-GB" sz="3200" baseline="30000" dirty="0"/>
              <a:t> </a:t>
            </a:r>
            <a:r>
              <a:rPr lang="en-GB" sz="3200" dirty="0"/>
              <a:t>A</a:t>
            </a:r>
            <a:r>
              <a:rPr lang="en-GB" baseline="30000" dirty="0"/>
              <a:t>- </a:t>
            </a:r>
            <a:r>
              <a:rPr lang="en-GB" sz="2800" dirty="0"/>
              <a:t>to give </a:t>
            </a:r>
            <a:r>
              <a:rPr lang="en-GB" sz="2800" dirty="0" err="1"/>
              <a:t>undissociated</a:t>
            </a:r>
            <a:r>
              <a:rPr lang="en-GB" sz="2800" dirty="0"/>
              <a:t> acid (HA)</a:t>
            </a:r>
            <a:r>
              <a:rPr lang="ar-IQ" sz="2800" dirty="0"/>
              <a:t>‏</a:t>
            </a:r>
            <a:endParaRPr lang="en-GB" sz="28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dirty="0"/>
              <a:t>              H</a:t>
            </a:r>
            <a:r>
              <a:rPr lang="en-GB" sz="3200" baseline="30000" dirty="0"/>
              <a:t>+  </a:t>
            </a:r>
            <a:r>
              <a:rPr lang="en-GB" sz="3200" dirty="0"/>
              <a:t>+ A</a:t>
            </a:r>
            <a:r>
              <a:rPr lang="en-GB" baseline="30000" dirty="0"/>
              <a:t>- </a:t>
            </a:r>
            <a:r>
              <a:rPr lang="en-GB" dirty="0"/>
              <a:t> </a:t>
            </a:r>
            <a:r>
              <a:rPr lang="en-GB" sz="2800" dirty="0">
                <a:latin typeface="Symbol" pitchFamily="18" charset="2"/>
              </a:rPr>
              <a:t></a:t>
            </a:r>
            <a:r>
              <a:rPr lang="en-GB" sz="2800" baseline="30000" dirty="0"/>
              <a:t>  </a:t>
            </a:r>
            <a:r>
              <a:rPr lang="en-GB" sz="2800" dirty="0"/>
              <a:t>HA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/>
          </a:p>
          <a:p>
            <a:pPr marL="339725" indent="-339725" algn="l">
              <a:lnSpc>
                <a:spcPct val="10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It does this because HA is a weak acid so </a:t>
            </a:r>
            <a:r>
              <a:rPr lang="en-GB" sz="2800" dirty="0">
                <a:solidFill>
                  <a:srgbClr val="FF0000"/>
                </a:solidFill>
              </a:rPr>
              <a:t>nearly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all</a:t>
            </a:r>
            <a:r>
              <a:rPr lang="en-GB" sz="2800" dirty="0"/>
              <a:t> the</a:t>
            </a:r>
            <a:r>
              <a:rPr lang="en-GB" sz="2800" baseline="30000" dirty="0"/>
              <a:t> </a:t>
            </a:r>
            <a:r>
              <a:rPr lang="en-GB" sz="3200" dirty="0"/>
              <a:t>H</a:t>
            </a:r>
            <a:r>
              <a:rPr lang="en-GB" sz="3200" baseline="30000" dirty="0"/>
              <a:t>+</a:t>
            </a:r>
            <a:r>
              <a:rPr lang="en-GB" sz="3200" dirty="0"/>
              <a:t> will be removed.</a:t>
            </a:r>
          </a:p>
          <a:p>
            <a:pPr marL="339725" indent="-339725" algn="l">
              <a:lnSpc>
                <a:spcPct val="100000"/>
              </a:lnSpc>
              <a:spcBef>
                <a:spcPts val="800"/>
              </a:spcBef>
              <a:buFont typeface="Symbol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dirty="0">
                <a:latin typeface="Symbol" pitchFamily="18" charset="2"/>
              </a:rPr>
              <a:t></a:t>
            </a:r>
            <a:r>
              <a:rPr lang="en-GB" sz="3200" dirty="0"/>
              <a:t>the pH only changes slightly</a:t>
            </a:r>
          </a:p>
          <a:p>
            <a:pPr marL="339725" indent="-339725" algn="l">
              <a:lnSpc>
                <a:spcPct val="10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32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609600"/>
            <a:ext cx="8229600" cy="5822950"/>
          </a:xfrm>
          <a:ln/>
        </p:spPr>
        <p:txBody>
          <a:bodyPr anchor="t"/>
          <a:lstStyle/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When OH</a:t>
            </a:r>
            <a:r>
              <a:rPr lang="en-GB" sz="2800" baseline="30000" dirty="0"/>
              <a:t>-</a:t>
            </a:r>
            <a:r>
              <a:rPr lang="en-GB" sz="2800" dirty="0"/>
              <a:t> is added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OH</a:t>
            </a:r>
            <a:r>
              <a:rPr lang="en-GB" sz="2800" baseline="30000" dirty="0"/>
              <a:t>- </a:t>
            </a:r>
            <a:r>
              <a:rPr lang="en-GB" sz="2800" dirty="0"/>
              <a:t>will combine with</a:t>
            </a:r>
            <a:r>
              <a:rPr lang="en-GB" sz="2800" baseline="30000" dirty="0"/>
              <a:t> </a:t>
            </a:r>
            <a:r>
              <a:rPr lang="en-GB" sz="2800" dirty="0"/>
              <a:t>H</a:t>
            </a:r>
            <a:r>
              <a:rPr lang="en-GB" sz="2800" baseline="30000" dirty="0"/>
              <a:t>+</a:t>
            </a:r>
            <a:r>
              <a:rPr lang="en-GB" sz="2800" dirty="0"/>
              <a:t> to give water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OH</a:t>
            </a:r>
            <a:r>
              <a:rPr lang="en-GB" sz="2800" baseline="30000" dirty="0"/>
              <a:t>-</a:t>
            </a:r>
            <a:r>
              <a:rPr lang="en-GB" sz="2800" dirty="0"/>
              <a:t>  +    H</a:t>
            </a:r>
            <a:r>
              <a:rPr lang="en-GB" sz="2800" baseline="30000" dirty="0"/>
              <a:t>+</a:t>
            </a:r>
            <a:r>
              <a:rPr lang="en-GB" sz="2800" dirty="0"/>
              <a:t> </a:t>
            </a:r>
            <a:r>
              <a:rPr lang="en-GB" sz="2800" dirty="0">
                <a:latin typeface="Symbol" pitchFamily="18" charset="2"/>
              </a:rPr>
              <a:t></a:t>
            </a:r>
            <a:r>
              <a:rPr lang="en-GB" sz="2800" dirty="0"/>
              <a:t>    H</a:t>
            </a:r>
            <a:r>
              <a:rPr lang="en-GB" sz="2800" baseline="-25000" dirty="0"/>
              <a:t>2</a:t>
            </a:r>
            <a:r>
              <a:rPr lang="en-GB" sz="2800" dirty="0"/>
              <a:t>O</a:t>
            </a:r>
          </a:p>
          <a:p>
            <a:pPr marL="339725" indent="-339725" algn="l">
              <a:lnSpc>
                <a:spcPct val="10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3200" dirty="0"/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dirty="0"/>
              <a:t>The </a:t>
            </a:r>
            <a:r>
              <a:rPr lang="en-GB" sz="3200" dirty="0">
                <a:solidFill>
                  <a:srgbClr val="FF0000"/>
                </a:solidFill>
              </a:rPr>
              <a:t>equilibrium</a:t>
            </a:r>
            <a:r>
              <a:rPr lang="en-GB" sz="3200" dirty="0"/>
              <a:t> is disturbed and more HA dissociates to form H</a:t>
            </a:r>
            <a:r>
              <a:rPr lang="en-GB" sz="3200" baseline="30000" dirty="0"/>
              <a:t>+</a:t>
            </a:r>
            <a:r>
              <a:rPr lang="en-GB" sz="3200" dirty="0"/>
              <a:t> and A</a:t>
            </a:r>
            <a:r>
              <a:rPr lang="en-GB" sz="4000" baseline="30000" dirty="0"/>
              <a:t>-</a:t>
            </a:r>
            <a:r>
              <a:rPr lang="en-GB" sz="2800" baseline="30000" dirty="0"/>
              <a:t> </a:t>
            </a:r>
          </a:p>
          <a:p>
            <a:pPr marL="339725" indent="-339725" algn="l">
              <a:lnSpc>
                <a:spcPct val="100000"/>
              </a:lnSpc>
              <a:spcBef>
                <a:spcPts val="1000"/>
              </a:spcBef>
              <a:buFont typeface="Symbol" pitchFamily="18" charset="2"/>
              <a:buChar char="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There is a</a:t>
            </a:r>
            <a:r>
              <a:rPr lang="en-GB" sz="2800" baseline="30000" dirty="0"/>
              <a:t> </a:t>
            </a:r>
            <a:r>
              <a:rPr lang="en-GB" sz="2800" dirty="0"/>
              <a:t>continual supply of</a:t>
            </a:r>
            <a:r>
              <a:rPr lang="en-GB" sz="2800" baseline="30000" dirty="0"/>
              <a:t> </a:t>
            </a:r>
            <a:r>
              <a:rPr lang="en-GB" sz="3200" dirty="0"/>
              <a:t>H</a:t>
            </a:r>
            <a:r>
              <a:rPr lang="en-GB" sz="3200" baseline="30000" dirty="0"/>
              <a:t>+</a:t>
            </a:r>
            <a:r>
              <a:rPr lang="en-GB" sz="3200" dirty="0"/>
              <a:t> to neutralise the OH</a:t>
            </a:r>
            <a:r>
              <a:rPr lang="en-GB" sz="4000" baseline="30000" dirty="0"/>
              <a:t>-</a:t>
            </a:r>
          </a:p>
          <a:p>
            <a:pPr marL="339725" indent="-339725" algn="l">
              <a:lnSpc>
                <a:spcPct val="100000"/>
              </a:lnSpc>
              <a:spcBef>
                <a:spcPts val="700"/>
              </a:spcBef>
              <a:buFont typeface="Symbol" pitchFamily="18" charset="2"/>
              <a:buChar char="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4000" baseline="30000" dirty="0"/>
              <a:t> </a:t>
            </a:r>
            <a:r>
              <a:rPr lang="en-GB" sz="2800" dirty="0"/>
              <a:t>the pH only changes slightly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533400"/>
            <a:ext cx="8229600" cy="5592763"/>
          </a:xfrm>
          <a:ln/>
        </p:spPr>
        <p:txBody>
          <a:bodyPr anchor="t"/>
          <a:lstStyle/>
          <a:p>
            <a:pPr marL="606425" indent="-606425" algn="l">
              <a:lnSpc>
                <a:spcPct val="100000"/>
              </a:lnSpc>
              <a:spcBef>
                <a:spcPts val="8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3200"/>
              <a:t>Essentially a buffer works because</a:t>
            </a:r>
          </a:p>
          <a:p>
            <a:pPr marL="606425" indent="-606425" algn="l">
              <a:lnSpc>
                <a:spcPct val="100000"/>
              </a:lnSpc>
              <a:spcBef>
                <a:spcPts val="8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3200"/>
          </a:p>
          <a:p>
            <a:pPr marL="606425" indent="-606425" algn="l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3200"/>
              <a:t>A high [A</a:t>
            </a:r>
            <a:r>
              <a:rPr lang="en-GB" sz="4000" baseline="30000"/>
              <a:t>-</a:t>
            </a:r>
            <a:r>
              <a:rPr lang="en-GB" sz="2800"/>
              <a:t>] traps added </a:t>
            </a:r>
            <a:r>
              <a:rPr lang="en-GB" sz="3200"/>
              <a:t>H</a:t>
            </a:r>
            <a:r>
              <a:rPr lang="en-GB" sz="3200" baseline="30000"/>
              <a:t>+</a:t>
            </a:r>
            <a:r>
              <a:rPr lang="en-GB" sz="3200"/>
              <a:t> </a:t>
            </a:r>
          </a:p>
          <a:p>
            <a:pPr marL="606425" indent="-606425" algn="l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3200"/>
              <a:t>A high [HA] supplies H</a:t>
            </a:r>
            <a:r>
              <a:rPr lang="en-GB" sz="3200" baseline="30000"/>
              <a:t>+</a:t>
            </a:r>
            <a:r>
              <a:rPr lang="en-GB" sz="3200"/>
              <a:t> to trap OH</a:t>
            </a:r>
            <a:r>
              <a:rPr lang="en-GB" sz="3200" baseline="30000"/>
              <a:t>-</a:t>
            </a:r>
          </a:p>
          <a:p>
            <a:pPr marL="606425" indent="-606425" algn="l">
              <a:lnSpc>
                <a:spcPct val="100000"/>
              </a:lnSpc>
              <a:spcBef>
                <a:spcPts val="8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3200" baseline="30000"/>
          </a:p>
          <a:p>
            <a:pPr marL="606425" indent="-606425" algn="l">
              <a:lnSpc>
                <a:spcPct val="100000"/>
              </a:lnSpc>
              <a:spcBef>
                <a:spcPts val="800"/>
              </a:spcBef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3200" baseline="30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609600"/>
            <a:ext cx="8229600" cy="5722938"/>
          </a:xfrm>
          <a:ln/>
        </p:spPr>
        <p:txBody>
          <a:bodyPr anchor="t"/>
          <a:lstStyle/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Finding the pH of buffer solutions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pH = </a:t>
            </a:r>
            <a:r>
              <a:rPr lang="en-GB" sz="1800" dirty="0" err="1"/>
              <a:t>pK</a:t>
            </a:r>
            <a:r>
              <a:rPr lang="en-GB" sz="1800" baseline="-25000" dirty="0" err="1"/>
              <a:t>a</a:t>
            </a:r>
            <a:r>
              <a:rPr lang="en-GB" sz="1800" dirty="0"/>
              <a:t> + log </a:t>
            </a:r>
            <a:r>
              <a:rPr lang="en-GB" sz="1800" u="sng" dirty="0"/>
              <a:t>[salt]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                        [acid</a:t>
            </a:r>
            <a:r>
              <a:rPr lang="en-GB" sz="1800" dirty="0" smtClean="0"/>
              <a:t>]</a:t>
            </a: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smtClean="0"/>
              <a:t>Q1. A </a:t>
            </a:r>
            <a:r>
              <a:rPr lang="en-GB" sz="1800" dirty="0"/>
              <a:t>solution was made containing </a:t>
            </a:r>
            <a:r>
              <a:rPr lang="en-GB" sz="1800" dirty="0" err="1"/>
              <a:t>propionic</a:t>
            </a:r>
            <a:r>
              <a:rPr lang="en-GB" sz="1800" dirty="0"/>
              <a:t> acid at a conc. of 0.10mol/L and sodium </a:t>
            </a:r>
            <a:r>
              <a:rPr lang="en-GB" sz="1800" dirty="0" err="1"/>
              <a:t>propanoate</a:t>
            </a:r>
            <a:r>
              <a:rPr lang="en-GB" sz="1800" dirty="0"/>
              <a:t> at a conc. of 0.10 mol/L. Find the pH of the </a:t>
            </a:r>
            <a:r>
              <a:rPr lang="en-GB" sz="1800" dirty="0" smtClean="0"/>
              <a:t>solution.</a:t>
            </a: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K</a:t>
            </a:r>
            <a:r>
              <a:rPr lang="en-GB" sz="1800" baseline="-25000" dirty="0"/>
              <a:t>a</a:t>
            </a:r>
            <a:r>
              <a:rPr lang="en-GB" sz="1800" dirty="0"/>
              <a:t> (</a:t>
            </a:r>
            <a:r>
              <a:rPr lang="en-GB" sz="1800" dirty="0" err="1"/>
              <a:t>propionic</a:t>
            </a:r>
            <a:r>
              <a:rPr lang="en-GB" sz="1800" dirty="0"/>
              <a:t> acid) = 1.34 x 10</a:t>
            </a:r>
            <a:r>
              <a:rPr lang="en-GB" sz="1800" baseline="30000" dirty="0"/>
              <a:t>-5</a:t>
            </a:r>
            <a:r>
              <a:rPr lang="en-GB" sz="1800" baseline="-25000" dirty="0"/>
              <a:t> </a:t>
            </a:r>
            <a:r>
              <a:rPr lang="en-GB" sz="1800" dirty="0"/>
              <a:t>mol/L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err="1"/>
              <a:t>pKa</a:t>
            </a:r>
            <a:r>
              <a:rPr lang="en-GB" sz="1800" dirty="0"/>
              <a:t> = -log K</a:t>
            </a:r>
            <a:r>
              <a:rPr lang="en-GB" sz="1800" baseline="-25000" dirty="0"/>
              <a:t>a</a:t>
            </a:r>
            <a:r>
              <a:rPr lang="en-GB" sz="1800" dirty="0"/>
              <a:t> =  -log 1.34 x 10</a:t>
            </a:r>
            <a:r>
              <a:rPr lang="en-GB" sz="1800" baseline="30000" dirty="0"/>
              <a:t>-5</a:t>
            </a:r>
            <a:r>
              <a:rPr lang="en-GB" sz="1800" baseline="-25000" dirty="0"/>
              <a:t> </a:t>
            </a:r>
            <a:r>
              <a:rPr lang="en-GB" sz="1800" dirty="0"/>
              <a:t>mol/L = 4.87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pH = 4.87 </a:t>
            </a:r>
            <a:r>
              <a:rPr lang="en-GB" sz="1800" dirty="0" smtClean="0"/>
              <a:t>+ </a:t>
            </a:r>
            <a:r>
              <a:rPr lang="en-GB" sz="1800" dirty="0"/>
              <a:t>log </a:t>
            </a:r>
            <a:r>
              <a:rPr lang="en-GB" sz="1800" u="sng" dirty="0"/>
              <a:t>0.10</a:t>
            </a:r>
            <a:r>
              <a:rPr lang="en-GB" sz="1800" dirty="0"/>
              <a:t>    =  4.87 + log 1.0 = 4.87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                          0.10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381000"/>
            <a:ext cx="8229600" cy="5748338"/>
          </a:xfrm>
          <a:ln/>
        </p:spPr>
        <p:txBody>
          <a:bodyPr anchor="t"/>
          <a:lstStyle/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smtClean="0"/>
              <a:t>Q2. A </a:t>
            </a:r>
            <a:r>
              <a:rPr lang="en-GB" sz="1800" dirty="0"/>
              <a:t>solution was made containing </a:t>
            </a:r>
            <a:r>
              <a:rPr lang="en-GB" sz="1800" dirty="0" err="1"/>
              <a:t>propionic</a:t>
            </a:r>
            <a:r>
              <a:rPr lang="en-GB" sz="1800" dirty="0"/>
              <a:t> acid at a conc. of 0.10mol/L and sodium </a:t>
            </a:r>
            <a:r>
              <a:rPr lang="en-GB" sz="1800" dirty="0" err="1"/>
              <a:t>propanoate</a:t>
            </a:r>
            <a:r>
              <a:rPr lang="en-GB" sz="1800" dirty="0"/>
              <a:t> at a conc. of 0.20 mol/L. Find the pH of the solution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K</a:t>
            </a:r>
            <a:r>
              <a:rPr lang="en-GB" sz="1800" baseline="-25000" dirty="0"/>
              <a:t>a</a:t>
            </a:r>
            <a:r>
              <a:rPr lang="en-GB" sz="1800" dirty="0"/>
              <a:t> (</a:t>
            </a:r>
            <a:r>
              <a:rPr lang="en-GB" sz="1800" dirty="0" err="1"/>
              <a:t>propionic</a:t>
            </a:r>
            <a:r>
              <a:rPr lang="en-GB" sz="1800" dirty="0"/>
              <a:t> acid) = 1.34 x 10</a:t>
            </a:r>
            <a:r>
              <a:rPr lang="en-GB" sz="1800" baseline="30000" dirty="0"/>
              <a:t>-5</a:t>
            </a:r>
            <a:r>
              <a:rPr lang="en-GB" sz="1800" baseline="-25000" dirty="0"/>
              <a:t> </a:t>
            </a:r>
            <a:r>
              <a:rPr lang="en-GB" sz="1800" dirty="0"/>
              <a:t>mol/L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err="1"/>
              <a:t>pKa</a:t>
            </a:r>
            <a:r>
              <a:rPr lang="en-GB" sz="1800" dirty="0"/>
              <a:t> = -log K</a:t>
            </a:r>
            <a:r>
              <a:rPr lang="en-GB" sz="1800" baseline="-25000" dirty="0"/>
              <a:t>a</a:t>
            </a:r>
            <a:r>
              <a:rPr lang="en-GB" sz="1800" dirty="0"/>
              <a:t> =  -log 1.34 x 10</a:t>
            </a:r>
            <a:r>
              <a:rPr lang="en-GB" sz="1800" baseline="30000" dirty="0"/>
              <a:t>-5</a:t>
            </a:r>
            <a:r>
              <a:rPr lang="en-GB" sz="1800" baseline="-25000" dirty="0"/>
              <a:t> </a:t>
            </a:r>
            <a:r>
              <a:rPr lang="en-GB" sz="1800" dirty="0"/>
              <a:t>mol/L = 4.87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pH = 4.87 </a:t>
            </a:r>
            <a:r>
              <a:rPr lang="en-GB" sz="1800" dirty="0" smtClean="0"/>
              <a:t>+ </a:t>
            </a:r>
            <a:r>
              <a:rPr lang="en-GB" sz="1800" dirty="0"/>
              <a:t>log </a:t>
            </a:r>
            <a:r>
              <a:rPr lang="en-GB" sz="1800" u="sng" dirty="0"/>
              <a:t>0.20</a:t>
            </a:r>
            <a:r>
              <a:rPr lang="en-GB" sz="1800" dirty="0"/>
              <a:t>    =  4.87 + log 2.0 = 5.17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                          0.10</a:t>
            </a:r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  <a:p>
            <a:pPr marL="339725" indent="-339725" algn="l">
              <a:lnSpc>
                <a:spcPct val="10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34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34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677</Words>
  <Application>Microsoft Office PowerPoint</Application>
  <PresentationFormat>عرض على الشاشة (3:4)‏</PresentationFormat>
  <Paragraphs>100</Paragraphs>
  <Slides>13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عرض تقديمي في PowerPoint</vt:lpstr>
      <vt:lpstr>Buffer solutions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Adding H+ or OH- to a buffer solution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Buffers</dc:title>
  <dc:creator>acer</dc:creator>
  <cp:lastModifiedBy>alkdeer</cp:lastModifiedBy>
  <cp:revision>23</cp:revision>
  <dcterms:modified xsi:type="dcterms:W3CDTF">2024-09-30T17:11:35Z</dcterms:modified>
</cp:coreProperties>
</file>